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69" r:id="rId2"/>
    <p:sldId id="315" r:id="rId3"/>
    <p:sldId id="347" r:id="rId4"/>
    <p:sldId id="316" r:id="rId5"/>
    <p:sldId id="317" r:id="rId6"/>
    <p:sldId id="319" r:id="rId7"/>
    <p:sldId id="325" r:id="rId8"/>
    <p:sldId id="318" r:id="rId9"/>
    <p:sldId id="320" r:id="rId10"/>
    <p:sldId id="327" r:id="rId11"/>
    <p:sldId id="326" r:id="rId12"/>
    <p:sldId id="328" r:id="rId13"/>
    <p:sldId id="342" r:id="rId14"/>
    <p:sldId id="344" r:id="rId15"/>
    <p:sldId id="345" r:id="rId16"/>
    <p:sldId id="340" r:id="rId17"/>
    <p:sldId id="341" r:id="rId18"/>
    <p:sldId id="343" r:id="rId19"/>
    <p:sldId id="332" r:id="rId20"/>
    <p:sldId id="323" r:id="rId21"/>
    <p:sldId id="330" r:id="rId22"/>
    <p:sldId id="346" r:id="rId23"/>
    <p:sldId id="349" r:id="rId24"/>
    <p:sldId id="350" r:id="rId25"/>
    <p:sldId id="34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6723" autoAdjust="0"/>
  </p:normalViewPr>
  <p:slideViewPr>
    <p:cSldViewPr showGuides="1">
      <p:cViewPr varScale="1">
        <p:scale>
          <a:sx n="78" d="100"/>
          <a:sy n="78" d="100"/>
        </p:scale>
        <p:origin x="787" y="72"/>
      </p:cViewPr>
      <p:guideLst>
        <p:guide orient="horz" pos="1026"/>
        <p:guide pos="234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7" d="100"/>
          <a:sy n="97" d="100"/>
        </p:scale>
        <p:origin x="3534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E1389CC-567B-462D-9606-5A6D48725E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2223E6-8DEC-4459-8B52-D06E9BD3DA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9E86A-6679-4EC8-847C-9F954F45BF68}" type="datetimeFigureOut">
              <a:rPr lang="de-DE" smtClean="0"/>
              <a:t>11.04.2024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E09F90-192B-4C21-A710-7EFC4BA93B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7B6243-ABD9-472E-9641-6E7B2B863D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8E8B7-5326-4A3E-8AE4-83D3CDA8A9F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6575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3C419-10E8-4216-A6CC-B7C8A23909AD}" type="datetimeFigureOut">
              <a:rPr lang="de-DE" smtClean="0"/>
              <a:t>11.04.2024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6CAD1-FD47-46B0-9C16-1B81F4E690E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1325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0350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212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4151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8423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5159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7129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1363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4803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1798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4077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66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0736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7926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0233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8351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9370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2595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9187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5069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3090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030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488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000"/>
            <a:ext cx="12192000" cy="5067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der Präsentation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2444192"/>
            <a:ext cx="10728325" cy="516756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Datum  |  Name</a:t>
            </a:r>
            <a:endParaRPr lang="en-US" dirty="0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1088740"/>
            <a:ext cx="10728325" cy="72716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der Präsentation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7CEB1C7-3CEB-41C0-967D-A5811A09D9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532" y="6423285"/>
            <a:ext cx="2304000" cy="118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  <p:pic>
        <p:nvPicPr>
          <p:cNvPr id="8" name="Bild 9" descr="Slogan_FZ_Jülich_grasgrue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428" y="5769260"/>
            <a:ext cx="1894868" cy="8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20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000"/>
            <a:ext cx="12192000" cy="5067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der Präsentation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8" y="2660216"/>
            <a:ext cx="10728324" cy="516756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Datum  |  Name</a:t>
            </a:r>
            <a:endParaRPr lang="en-US" dirty="0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8" y="1124744"/>
            <a:ext cx="10728325" cy="136180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800" b="1" cap="none" spc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der Präsentation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7390AF7B-9835-4AEF-ADBF-224AF53FB4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532" y="6423285"/>
            <a:ext cx="2304000" cy="118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  <p:pic>
        <p:nvPicPr>
          <p:cNvPr id="8" name="Bild 9" descr="Slogan_FZ_Jülich_grasgrue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428" y="5769260"/>
            <a:ext cx="1894868" cy="8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04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4A1B7C4-7B43-4178-878E-3C1A63AA60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341313"/>
            <a:ext cx="11449050" cy="308768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9000"/>
            <a:ext cx="12192000" cy="19802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der Präsentation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4970822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Datum  |  Name</a:t>
            </a:r>
            <a:endParaRPr lang="en-US" dirty="0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4185084"/>
            <a:ext cx="10728325" cy="72716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 b="1" cap="none" spc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der </a:t>
            </a:r>
            <a:r>
              <a:rPr lang="de-DE" dirty="0" err="1"/>
              <a:t>präsentation</a:t>
            </a:r>
            <a:endParaRPr lang="de-DE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CE61A76-052A-DD08-DD66-DCBC7D4C1A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5979086"/>
            <a:ext cx="1224933" cy="440361"/>
          </a:xfrm>
          <a:prstGeom prst="rect">
            <a:avLst/>
          </a:prstGeom>
        </p:spPr>
      </p:pic>
      <p:pic>
        <p:nvPicPr>
          <p:cNvPr id="7" name="Grafik 19">
            <a:extLst>
              <a:ext uri="{FF2B5EF4-FFF2-40B4-BE49-F238E27FC236}">
                <a16:creationId xmlns:a16="http://schemas.microsoft.com/office/drawing/2014/main" id="{0FFCEB8C-EC81-075C-A415-54E2832CA4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3" y="5949280"/>
            <a:ext cx="2664296" cy="51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A05E97-ED85-EAD8-BF71-D0DAA2FCA4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12721" y="5721966"/>
            <a:ext cx="2232248" cy="88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9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4A1B7C4-7B43-4178-878E-3C1A63AA60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341313"/>
            <a:ext cx="11449050" cy="308768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9000"/>
            <a:ext cx="12192000" cy="19802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der Präsentation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4911514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Datum  |  Name</a:t>
            </a:r>
            <a:endParaRPr lang="en-US" dirty="0"/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4221088"/>
            <a:ext cx="10728325" cy="54714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lang="de-DE" sz="1800" b="1" cap="none" spc="0" baseline="0" dirty="0">
                <a:solidFill>
                  <a:schemeClr val="accent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de-DE" dirty="0" err="1"/>
              <a:t>Subline</a:t>
            </a:r>
            <a:r>
              <a:rPr lang="de-DE" dirty="0"/>
              <a:t> der Präsentation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F0FB68E-EE59-46F0-A3EA-690446700A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532" y="6423285"/>
            <a:ext cx="2304000" cy="118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  <p:pic>
        <p:nvPicPr>
          <p:cNvPr id="11" name="Bild 9" descr="Slogan_FZ_Jülich_grasgrue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428" y="5769260"/>
            <a:ext cx="1894868" cy="8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35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24000"/>
            <a:ext cx="11449050" cy="1124780"/>
          </a:xfrm>
        </p:spPr>
        <p:txBody>
          <a:bodyPr/>
          <a:lstStyle>
            <a:lvl1pPr>
              <a:defRPr spc="0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63143"/>
            <a:ext cx="11449050" cy="4214255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8D88C6F8-099A-4D39-8533-B1EEB7F052D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BFF90422-5EA9-49BF-B256-D3D2AA4EDC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F0FEB314-58C6-43FB-BF57-07B357AFA1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020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kle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324000"/>
            <a:ext cx="11449050" cy="1124780"/>
          </a:xfrm>
        </p:spPr>
        <p:txBody>
          <a:bodyPr/>
          <a:lstStyle>
            <a:lvl1pPr>
              <a:defRPr cap="none" spc="0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78310"/>
            <a:ext cx="11449050" cy="4190666"/>
          </a:xfrm>
        </p:spPr>
        <p:txBody>
          <a:bodyPr/>
          <a:lstStyle>
            <a:lvl1pPr marL="177800" indent="-177800">
              <a:defRPr sz="1800"/>
            </a:lvl1pPr>
            <a:lvl2pPr marL="361950" indent="-184150">
              <a:defRPr sz="1800"/>
            </a:lvl2pPr>
            <a:lvl3pPr marL="539750" indent="-177800">
              <a:defRPr sz="1800"/>
            </a:lvl3pPr>
            <a:lvl4pPr marL="717550" indent="-177800">
              <a:defRPr sz="1800"/>
            </a:lvl4pPr>
            <a:lvl5pPr marL="895350" indent="-177800">
              <a:defRPr sz="18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8D88C6F8-099A-4D39-8533-B1EEB7F052D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BFF90422-5EA9-49BF-B256-D3D2AA4EDC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29624FD4-E8F5-4C76-8AB0-019D7FCEAA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392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324000"/>
            <a:ext cx="11449050" cy="1124780"/>
          </a:xfrm>
        </p:spPr>
        <p:txBody>
          <a:bodyPr/>
          <a:lstStyle>
            <a:lvl1pPr>
              <a:defRPr cap="none" spc="0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283517E-5B20-4272-8660-1A906CDE6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FEBD5A-CDB1-411E-9184-7981E1A304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2F4D17-1AD6-42D9-B93A-EB002C62F43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8A00DEAD-5DE0-4EC4-9106-51A82A9A0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000" y="1628775"/>
            <a:ext cx="5437187" cy="316837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A390F4-CC78-4ED1-8D50-5D59AE8D05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23A5E56D-954A-4968-9BC8-DFAC877CAA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3338" y="1628775"/>
            <a:ext cx="5437187" cy="316837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1C326D2C-F758-4203-BE3D-8CDB8EB30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38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D87DCD3-D230-4056-A20A-D9CBA549CE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165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000" y="324000"/>
            <a:ext cx="11449050" cy="1124780"/>
          </a:xfrm>
        </p:spPr>
        <p:txBody>
          <a:bodyPr/>
          <a:lstStyle>
            <a:lvl1pPr>
              <a:defRPr cap="none" spc="0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283517E-5B20-4272-8660-1A906CDE6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FEBD5A-CDB1-411E-9184-7981E1A304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2F4D17-1AD6-42D9-B93A-EB002C62F43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1878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9D9CA0-0D3A-430F-A273-E4F9DC8D4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E8AF11-FB81-42DE-B82C-BAAE6442B5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3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5" y="1563143"/>
            <a:ext cx="11449050" cy="42142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1464" y="6381328"/>
            <a:ext cx="1600508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1364" y="6381328"/>
            <a:ext cx="720000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A52F4D17-1AD6-42D9-B93A-EB002C62F43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475" y="324000"/>
            <a:ext cx="11449050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2C4F5F8-9F24-424C-8284-2E94052236C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4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0" r:id="rId3"/>
    <p:sldLayoutId id="2147483671" r:id="rId4"/>
    <p:sldLayoutId id="2147483662" r:id="rId5"/>
    <p:sldLayoutId id="2147483672" r:id="rId6"/>
    <p:sldLayoutId id="2147483673" r:id="rId7"/>
    <p:sldLayoutId id="2147483666" r:id="rId8"/>
    <p:sldLayoutId id="2147483667" r:id="rId9"/>
  </p:sldLayoutIdLst>
  <p:hf hdr="0" ftr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3200" b="1" kern="1200" cap="all" spc="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3495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66675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760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26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orient="horz" pos="278" userDrawn="1">
          <p15:clr>
            <a:srgbClr val="F26B43"/>
          </p15:clr>
        </p15:guide>
        <p15:guide id="6" pos="3659" userDrawn="1">
          <p15:clr>
            <a:srgbClr val="F26B43"/>
          </p15:clr>
        </p15:guide>
        <p15:guide id="7" pos="4021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5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hyperlink" Target="https://unsplash.com/images/nature/satellite?utm_source=unsplash&amp;utm_medium=referral&amp;utm_content=creditCopyText" TargetMode="External"/><Relationship Id="rId4" Type="http://schemas.openxmlformats.org/officeDocument/2006/relationships/hyperlink" Target="https://unsplash.com/@wizwow?utm_source=unsplash&amp;utm_medium=referral&amp;utm_content=creditCopyText" TargetMode="External"/><Relationship Id="rId9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0.jpe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38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64521-ED94-4240-8AD4-6C3D7A90E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Quantum computing </a:t>
            </a:r>
            <a:r>
              <a:rPr lang="en-US" sz="3200" noProof="0" dirty="0"/>
              <a:t>for Earth Observation</a:t>
            </a:r>
            <a:endParaRPr lang="en-US" noProof="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693119F-69DD-4BF5-B78E-98C0144F5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April 15</a:t>
            </a:r>
            <a:r>
              <a:rPr lang="en-US" cap="none" noProof="0" dirty="0"/>
              <a:t>, 2024</a:t>
            </a:r>
            <a:r>
              <a:rPr lang="en-US" cap="none" dirty="0"/>
              <a:t>     </a:t>
            </a:r>
            <a:r>
              <a:rPr lang="en-US" cap="none" noProof="0" dirty="0"/>
              <a:t>  </a:t>
            </a:r>
            <a:r>
              <a:rPr lang="en-US" cap="none" dirty="0"/>
              <a:t>Amer Delilbasic</a:t>
            </a:r>
            <a:r>
              <a:rPr lang="en-US" cap="none" noProof="0" dirty="0"/>
              <a:t>, Gabriele Cavallaro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FFF684-B650-40AA-89A0-80D31734A2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800" noProof="0" dirty="0"/>
              <a:t>M2GARSS 2024 - Tutorial</a:t>
            </a:r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D2FBB3C9-E17B-488D-B1B0-FD19993461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" b="172"/>
          <a:stretch>
            <a:fillRect/>
          </a:stretch>
        </p:blipFill>
        <p:spPr>
          <a:xfrm>
            <a:off x="371475" y="341313"/>
            <a:ext cx="11449050" cy="3087687"/>
          </a:xfrm>
        </p:spPr>
      </p:pic>
    </p:spTree>
    <p:extLst>
      <p:ext uri="{BB962C8B-B14F-4D97-AF65-F5344CB8AC3E}">
        <p14:creationId xmlns:p14="http://schemas.microsoft.com/office/powerpoint/2010/main" val="1231316987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quantum computing landscape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CC45F7D-E3E4-4EF0-9BD2-EAD57B3FDC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quantum computing landscape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281644-4A87-A038-4F28-3BC6BA165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1766796"/>
            <a:ext cx="4614717" cy="35912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789117-0401-D10E-EBCE-D271FF8CDFC3}"/>
              </a:ext>
            </a:extLst>
          </p:cNvPr>
          <p:cNvSpPr txBox="1"/>
          <p:nvPr/>
        </p:nvSpPr>
        <p:spPr>
          <a:xfrm>
            <a:off x="6806969" y="5436166"/>
            <a:ext cx="506498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https://www.mckinsey.com/capabilities/mckinsey-digital/our-insights/quantum-technology-sees-record-investments-progress-on-talent-gap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46C452-BCC7-33C5-82B1-868F404A8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47" y="2063566"/>
            <a:ext cx="5733304" cy="31743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C9EDC4-6826-4008-3D24-FCD6D38E3915}"/>
              </a:ext>
            </a:extLst>
          </p:cNvPr>
          <p:cNvSpPr txBox="1"/>
          <p:nvPr/>
        </p:nvSpPr>
        <p:spPr>
          <a:xfrm>
            <a:off x="1568782" y="5397225"/>
            <a:ext cx="369683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/>
              <a:t>https://thequantuminsider.com/2022/05/09/quantum-computing-market-map-and-data-2022/</a:t>
            </a:r>
          </a:p>
        </p:txBody>
      </p:sp>
    </p:spTree>
    <p:extLst>
      <p:ext uri="{BB962C8B-B14F-4D97-AF65-F5344CB8AC3E}">
        <p14:creationId xmlns:p14="http://schemas.microsoft.com/office/powerpoint/2010/main" val="206945770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quantum advantage</a:t>
            </a:r>
            <a:endParaRPr lang="en-US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11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5">
                <a:extLst>
                  <a:ext uri="{FF2B5EF4-FFF2-40B4-BE49-F238E27FC236}">
                    <a16:creationId xmlns:a16="http://schemas.microsoft.com/office/drawing/2014/main" id="{10CC06A6-97E9-9070-BAF1-1896C62E6AEF}"/>
                  </a:ext>
                </a:extLst>
              </p:cNvPr>
              <p:cNvSpPr/>
              <p:nvPr/>
            </p:nvSpPr>
            <p:spPr>
              <a:xfrm>
                <a:off x="372385" y="3480857"/>
                <a:ext cx="5691999" cy="18002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t"/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Grover’s search algorithm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400" dirty="0">
                    <a:solidFill>
                      <a:schemeClr val="tx1"/>
                    </a:solidFill>
                  </a:rPr>
                  <a:t>Iterative algorithm that searches for an item in an unstructured database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objects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400" dirty="0">
                    <a:solidFill>
                      <a:schemeClr val="tx1"/>
                    </a:solidFill>
                  </a:rPr>
                  <a:t>Time complexity: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2"/>
                    </a:solidFill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</a:rPr>
                  <a:t>instead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tx2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pt-BR" sz="1400" dirty="0">
                    <a:solidFill>
                      <a:schemeClr val="tx1"/>
                    </a:solidFill>
                  </a:rPr>
                  <a:t>Multiple applications and building block of many quantum algorithms</a:t>
                </a:r>
                <a:endParaRPr lang="pt-B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hteck 5">
                <a:extLst>
                  <a:ext uri="{FF2B5EF4-FFF2-40B4-BE49-F238E27FC236}">
                    <a16:creationId xmlns:a16="http://schemas.microsoft.com/office/drawing/2014/main" id="{10CC06A6-97E9-9070-BAF1-1896C62E6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85" y="3480857"/>
                <a:ext cx="5691999" cy="1800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5">
                <a:extLst>
                  <a:ext uri="{FF2B5EF4-FFF2-40B4-BE49-F238E27FC236}">
                    <a16:creationId xmlns:a16="http://schemas.microsoft.com/office/drawing/2014/main" id="{F59D2FD0-03C7-25C8-EC71-D91CEA41ACAC}"/>
                  </a:ext>
                </a:extLst>
              </p:cNvPr>
              <p:cNvSpPr/>
              <p:nvPr/>
            </p:nvSpPr>
            <p:spPr>
              <a:xfrm>
                <a:off x="6202361" y="3480857"/>
                <a:ext cx="5605462" cy="18002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t"/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  <a:latin typeface="+mj-lt"/>
                  </a:rPr>
                  <a:t>Shor’s factoring algorithm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400" b="0" dirty="0">
                    <a:solidFill>
                      <a:schemeClr val="tx1"/>
                    </a:solidFill>
                    <a:latin typeface="+mj-lt"/>
                  </a:rPr>
                  <a:t>Finds the prime factors of an integer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br>
                  <a:rPr lang="en-US" sz="1400" b="0" dirty="0">
                    <a:solidFill>
                      <a:schemeClr val="tx1"/>
                    </a:solidFill>
                    <a:latin typeface="+mj-lt"/>
                  </a:rPr>
                </a:br>
                <a:endParaRPr lang="en-US" sz="1400" b="0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sz="1400" dirty="0">
                    <a:solidFill>
                      <a:schemeClr val="tx1"/>
                    </a:solidFill>
                    <a:latin typeface="+mj-lt"/>
                  </a:rPr>
                  <a:t>Time complexity: </a:t>
                </a:r>
                <a:r>
                  <a:rPr lang="en-US" sz="1400" dirty="0">
                    <a:solidFill>
                      <a:schemeClr val="tx2"/>
                    </a:solidFill>
                    <a:latin typeface="+mj-lt"/>
                  </a:rPr>
                  <a:t>polylogarithmic</a:t>
                </a:r>
                <a:r>
                  <a:rPr lang="en-US" sz="1400" dirty="0">
                    <a:solidFill>
                      <a:schemeClr val="tx1"/>
                    </a:solidFill>
                    <a:latin typeface="+mj-lt"/>
                  </a:rPr>
                  <a:t> instead of </a:t>
                </a:r>
                <a:r>
                  <a:rPr lang="en-US" sz="1400" dirty="0">
                    <a:solidFill>
                      <a:schemeClr val="tx2"/>
                    </a:solidFill>
                    <a:latin typeface="+mj-lt"/>
                  </a:rPr>
                  <a:t>sub-exponential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400" dirty="0">
                    <a:solidFill>
                      <a:schemeClr val="tx1"/>
                    </a:solidFill>
                    <a:latin typeface="+mj-lt"/>
                  </a:rPr>
                  <a:t>Applications in cryptography</a:t>
                </a:r>
              </a:p>
              <a:p>
                <a:pPr algn="ctr">
                  <a:spcAft>
                    <a:spcPts val="600"/>
                  </a:spcAft>
                </a:pPr>
                <a:endParaRPr lang="en-US" sz="1400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Aft>
                    <a:spcPts val="600"/>
                  </a:spcAft>
                </a:pPr>
                <a:endParaRPr lang="en-US" sz="1200" b="1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Aft>
                    <a:spcPts val="600"/>
                  </a:spcAft>
                </a:pPr>
                <a:endParaRPr lang="pt-BR" sz="12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hteck 5">
                <a:extLst>
                  <a:ext uri="{FF2B5EF4-FFF2-40B4-BE49-F238E27FC236}">
                    <a16:creationId xmlns:a16="http://schemas.microsoft.com/office/drawing/2014/main" id="{F59D2FD0-03C7-25C8-EC71-D91CEA41AC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361" y="3480857"/>
                <a:ext cx="5605462" cy="1800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5">
            <a:extLst>
              <a:ext uri="{FF2B5EF4-FFF2-40B4-BE49-F238E27FC236}">
                <a16:creationId xmlns:a16="http://schemas.microsoft.com/office/drawing/2014/main" id="{E809AC75-670A-2A4F-2A12-85819C132182}"/>
              </a:ext>
            </a:extLst>
          </p:cNvPr>
          <p:cNvSpPr/>
          <p:nvPr/>
        </p:nvSpPr>
        <p:spPr>
          <a:xfrm>
            <a:off x="3899756" y="2700594"/>
            <a:ext cx="4392488" cy="607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Celebrated examples of quantum advantage:</a:t>
            </a: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endParaRPr lang="en-US" sz="1200" b="1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endParaRPr lang="pt-BR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F50CEF1A-44D2-4D82-5A5B-EE6A671489C5}"/>
              </a:ext>
            </a:extLst>
          </p:cNvPr>
          <p:cNvSpPr/>
          <p:nvPr/>
        </p:nvSpPr>
        <p:spPr>
          <a:xfrm>
            <a:off x="805054" y="1448780"/>
            <a:ext cx="10581892" cy="607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The principles of quantum computing can provide a </a:t>
            </a:r>
            <a:r>
              <a:rPr lang="en-US" sz="1600" b="1" dirty="0">
                <a:solidFill>
                  <a:schemeClr val="tx1"/>
                </a:solidFill>
                <a:latin typeface="+mj-lt"/>
              </a:rPr>
              <a:t>computational advantage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compared to classical computing.</a:t>
            </a: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endParaRPr lang="en-US" sz="1200" b="1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endParaRPr lang="pt-BR" sz="1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4710704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5">
            <a:extLst>
              <a:ext uri="{FF2B5EF4-FFF2-40B4-BE49-F238E27FC236}">
                <a16:creationId xmlns:a16="http://schemas.microsoft.com/office/drawing/2014/main" id="{F81B203C-220C-C95F-6C13-0ECF1B1C9456}"/>
              </a:ext>
            </a:extLst>
          </p:cNvPr>
          <p:cNvSpPr/>
          <p:nvPr/>
        </p:nvSpPr>
        <p:spPr>
          <a:xfrm>
            <a:off x="6216762" y="2488228"/>
            <a:ext cx="5609709" cy="33170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volume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Dimension of the circuit that can be implemented with low error</a:t>
            </a:r>
          </a:p>
        </p:txBody>
      </p:sp>
      <p:sp>
        <p:nvSpPr>
          <p:cNvPr id="17" name="Rechteck 5">
            <a:extLst>
              <a:ext uri="{FF2B5EF4-FFF2-40B4-BE49-F238E27FC236}">
                <a16:creationId xmlns:a16="http://schemas.microsoft.com/office/drawing/2014/main" id="{52377752-C2C1-B31D-69A7-55E882DA2CA7}"/>
              </a:ext>
            </a:extLst>
          </p:cNvPr>
          <p:cNvSpPr/>
          <p:nvPr/>
        </p:nvSpPr>
        <p:spPr>
          <a:xfrm>
            <a:off x="486291" y="2488228"/>
            <a:ext cx="5609709" cy="33170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Number of qubits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Dimension of quantum data that can be processed in a single QPU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Quantum computing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CC45F7D-E3E4-4EF0-9BD2-EAD57B3FDC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Achieving quantum advantage in practice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97DDC3D7-360E-3DAA-A713-1814AA2FF9D0}"/>
              </a:ext>
            </a:extLst>
          </p:cNvPr>
          <p:cNvSpPr/>
          <p:nvPr/>
        </p:nvSpPr>
        <p:spPr>
          <a:xfrm>
            <a:off x="695400" y="1340768"/>
            <a:ext cx="10081120" cy="1101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Quantum information theory neglects physical implementation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Current state: Noisy Intermediate-Scale Quantum (NISQ) devices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Insufficient scale for a practical quantum advantage</a:t>
            </a:r>
          </a:p>
          <a:p>
            <a:pPr>
              <a:spcAft>
                <a:spcPts val="600"/>
              </a:spcAft>
            </a:pPr>
            <a:endParaRPr lang="pt-BR" sz="1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940DF6-C547-5897-E5FB-511E19ED8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004" y="3400377"/>
            <a:ext cx="4052281" cy="21058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F04300-2958-7E6E-C73B-B93BD4DC587E}"/>
              </a:ext>
            </a:extLst>
          </p:cNvPr>
          <p:cNvSpPr txBox="1"/>
          <p:nvPr/>
        </p:nvSpPr>
        <p:spPr>
          <a:xfrm>
            <a:off x="1421987" y="5574644"/>
            <a:ext cx="391285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https://www.hpcwire.com/2023/05/09/ibm-opens-access-to-latest-osprey-quantum-processor-at-413-qubits/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C287C5-A9C9-42E5-A18D-AE548E207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720" y="3310338"/>
            <a:ext cx="3757791" cy="216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A5B5A2-7EE9-2CE1-6B74-DC3C34385850}"/>
              </a:ext>
            </a:extLst>
          </p:cNvPr>
          <p:cNvSpPr txBox="1"/>
          <p:nvPr/>
        </p:nvSpPr>
        <p:spPr>
          <a:xfrm>
            <a:off x="6538290" y="5589240"/>
            <a:ext cx="506498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https://www.quantinuum.com/news/quantum-volume-reaches-5-digits-for-the-first-time-5-perspectives-on-what-it-means-for-quantum-computing</a:t>
            </a:r>
          </a:p>
        </p:txBody>
      </p:sp>
    </p:spTree>
    <p:extLst>
      <p:ext uri="{BB962C8B-B14F-4D97-AF65-F5344CB8AC3E}">
        <p14:creationId xmlns:p14="http://schemas.microsoft.com/office/powerpoint/2010/main" val="306535246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5">
            <a:extLst>
              <a:ext uri="{FF2B5EF4-FFF2-40B4-BE49-F238E27FC236}">
                <a16:creationId xmlns:a16="http://schemas.microsoft.com/office/drawing/2014/main" id="{52377752-C2C1-B31D-69A7-55E882DA2CA7}"/>
              </a:ext>
            </a:extLst>
          </p:cNvPr>
          <p:cNvSpPr/>
          <p:nvPr/>
        </p:nvSpPr>
        <p:spPr>
          <a:xfrm>
            <a:off x="365530" y="1936612"/>
            <a:ext cx="5609709" cy="1444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simulation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Initially identified by Feynman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applications of quantum computing</a:t>
            </a:r>
            <a:endParaRPr lang="en-US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B83C873D-D95D-953A-E789-956DCB234EA8}"/>
              </a:ext>
            </a:extLst>
          </p:cNvPr>
          <p:cNvSpPr/>
          <p:nvPr/>
        </p:nvSpPr>
        <p:spPr>
          <a:xfrm>
            <a:off x="352828" y="3496340"/>
            <a:ext cx="5609709" cy="1444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cryptography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Shor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hteck 5">
            <a:extLst>
              <a:ext uri="{FF2B5EF4-FFF2-40B4-BE49-F238E27FC236}">
                <a16:creationId xmlns:a16="http://schemas.microsoft.com/office/drawing/2014/main" id="{DFCAFA54-C4EE-6B71-EDA1-879E17B927ED}"/>
              </a:ext>
            </a:extLst>
          </p:cNvPr>
          <p:cNvSpPr/>
          <p:nvPr/>
        </p:nvSpPr>
        <p:spPr>
          <a:xfrm>
            <a:off x="6048580" y="1935711"/>
            <a:ext cx="5609709" cy="1444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optimization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AQC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hteck 5">
            <a:extLst>
              <a:ext uri="{FF2B5EF4-FFF2-40B4-BE49-F238E27FC236}">
                <a16:creationId xmlns:a16="http://schemas.microsoft.com/office/drawing/2014/main" id="{BD3F19CE-07CD-7C41-6EDC-D4E02A0F813B}"/>
              </a:ext>
            </a:extLst>
          </p:cNvPr>
          <p:cNvSpPr/>
          <p:nvPr/>
        </p:nvSpPr>
        <p:spPr>
          <a:xfrm>
            <a:off x="6068244" y="3488089"/>
            <a:ext cx="5609709" cy="1444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machine learning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Leveraging generalization power of quantum learning models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E2D29-0B2C-582F-F213-361FEDE4E976}"/>
              </a:ext>
            </a:extLst>
          </p:cNvPr>
          <p:cNvSpPr/>
          <p:nvPr/>
        </p:nvSpPr>
        <p:spPr>
          <a:xfrm>
            <a:off x="6046448" y="1920368"/>
            <a:ext cx="5609709" cy="14342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04E1F2-EE16-85F9-4640-508F3DE7CA83}"/>
              </a:ext>
            </a:extLst>
          </p:cNvPr>
          <p:cNvSpPr/>
          <p:nvPr/>
        </p:nvSpPr>
        <p:spPr>
          <a:xfrm>
            <a:off x="6051356" y="3506968"/>
            <a:ext cx="5609709" cy="14342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 err="1"/>
          </a:p>
        </p:txBody>
      </p:sp>
      <p:sp>
        <p:nvSpPr>
          <p:cNvPr id="7" name="Rechteck 5">
            <a:extLst>
              <a:ext uri="{FF2B5EF4-FFF2-40B4-BE49-F238E27FC236}">
                <a16:creationId xmlns:a16="http://schemas.microsoft.com/office/drawing/2014/main" id="{77ECC636-D87A-C3D2-2467-9495EC31123B}"/>
              </a:ext>
            </a:extLst>
          </p:cNvPr>
          <p:cNvSpPr/>
          <p:nvPr/>
        </p:nvSpPr>
        <p:spPr>
          <a:xfrm>
            <a:off x="4511825" y="1058414"/>
            <a:ext cx="7048336" cy="5183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TODO: </a:t>
            </a:r>
            <a:r>
              <a:rPr lang="en-US" sz="1600" dirty="0">
                <a:solidFill>
                  <a:schemeClr val="tx1"/>
                </a:solidFill>
              </a:rPr>
              <a:t>improve</a:t>
            </a:r>
          </a:p>
        </p:txBody>
      </p:sp>
      <p:sp>
        <p:nvSpPr>
          <p:cNvPr id="8" name="Rechteck 5">
            <a:extLst>
              <a:ext uri="{FF2B5EF4-FFF2-40B4-BE49-F238E27FC236}">
                <a16:creationId xmlns:a16="http://schemas.microsoft.com/office/drawing/2014/main" id="{4A8A0C27-C691-B416-1D5E-3DCF0B2639F6}"/>
              </a:ext>
            </a:extLst>
          </p:cNvPr>
          <p:cNvSpPr/>
          <p:nvPr/>
        </p:nvSpPr>
        <p:spPr>
          <a:xfrm>
            <a:off x="3233315" y="5281250"/>
            <a:ext cx="5609709" cy="518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rgbClr val="C00000"/>
                </a:solidFill>
              </a:rPr>
              <a:t>Which are relevant for Earth observation?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6968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5">
            <a:extLst>
              <a:ext uri="{FF2B5EF4-FFF2-40B4-BE49-F238E27FC236}">
                <a16:creationId xmlns:a16="http://schemas.microsoft.com/office/drawing/2014/main" id="{52377752-C2C1-B31D-69A7-55E882DA2CA7}"/>
              </a:ext>
            </a:extLst>
          </p:cNvPr>
          <p:cNvSpPr/>
          <p:nvPr/>
        </p:nvSpPr>
        <p:spPr>
          <a:xfrm>
            <a:off x="360000" y="1700808"/>
            <a:ext cx="5609709" cy="3862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Variational quantum algorithms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VQE, QAOA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quantum optimization algorithms</a:t>
            </a:r>
            <a:endParaRPr lang="en-US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14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5">
                <a:extLst>
                  <a:ext uri="{FF2B5EF4-FFF2-40B4-BE49-F238E27FC236}">
                    <a16:creationId xmlns:a16="http://schemas.microsoft.com/office/drawing/2014/main" id="{B83C873D-D95D-953A-E789-956DCB234EA8}"/>
                  </a:ext>
                </a:extLst>
              </p:cNvPr>
              <p:cNvSpPr/>
              <p:nvPr/>
            </p:nvSpPr>
            <p:spPr>
              <a:xfrm>
                <a:off x="6084525" y="1700808"/>
                <a:ext cx="5609709" cy="386297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t"/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Quantum annealing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400" dirty="0">
                    <a:solidFill>
                      <a:schemeClr val="tx1"/>
                    </a:solidFill>
                  </a:rPr>
                  <a:t>Quadratic Unconstrained Binary Optimization (QUBO) problems in the form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>
                          <a:solidFill>
                            <a:schemeClr val="tx1"/>
                          </a:solidFill>
                        </a:rPr>
                        <m:t>minimize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tx1"/>
                          </a:solidFill>
                        </a:rPr>
                        <m:t> 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hteck 5">
                <a:extLst>
                  <a:ext uri="{FF2B5EF4-FFF2-40B4-BE49-F238E27FC236}">
                    <a16:creationId xmlns:a16="http://schemas.microsoft.com/office/drawing/2014/main" id="{B83C873D-D95D-953A-E789-956DCB234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525" y="1700808"/>
                <a:ext cx="5609709" cy="3862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5">
            <a:extLst>
              <a:ext uri="{FF2B5EF4-FFF2-40B4-BE49-F238E27FC236}">
                <a16:creationId xmlns:a16="http://schemas.microsoft.com/office/drawing/2014/main" id="{77ECC636-D87A-C3D2-2467-9495EC31123B}"/>
              </a:ext>
            </a:extLst>
          </p:cNvPr>
          <p:cNvSpPr/>
          <p:nvPr/>
        </p:nvSpPr>
        <p:spPr>
          <a:xfrm>
            <a:off x="2445541" y="966133"/>
            <a:ext cx="7048336" cy="5183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TODO: </a:t>
            </a:r>
            <a:r>
              <a:rPr lang="en-US" sz="1600" dirty="0">
                <a:solidFill>
                  <a:schemeClr val="tx1"/>
                </a:solidFill>
              </a:rPr>
              <a:t>add short algorithm description, mention other ones</a:t>
            </a:r>
          </a:p>
        </p:txBody>
      </p:sp>
    </p:spTree>
    <p:extLst>
      <p:ext uri="{BB962C8B-B14F-4D97-AF65-F5344CB8AC3E}">
        <p14:creationId xmlns:p14="http://schemas.microsoft.com/office/powerpoint/2010/main" val="417112512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5">
            <a:extLst>
              <a:ext uri="{FF2B5EF4-FFF2-40B4-BE49-F238E27FC236}">
                <a16:creationId xmlns:a16="http://schemas.microsoft.com/office/drawing/2014/main" id="{52377752-C2C1-B31D-69A7-55E882DA2CA7}"/>
              </a:ext>
            </a:extLst>
          </p:cNvPr>
          <p:cNvSpPr/>
          <p:nvPr/>
        </p:nvSpPr>
        <p:spPr>
          <a:xfrm>
            <a:off x="360000" y="1700808"/>
            <a:ext cx="5609709" cy="3862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neural networks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…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quantum machine learning algorithms</a:t>
            </a:r>
            <a:endParaRPr lang="en-US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B83C873D-D95D-953A-E789-956DCB234EA8}"/>
              </a:ext>
            </a:extLst>
          </p:cNvPr>
          <p:cNvSpPr/>
          <p:nvPr/>
        </p:nvSpPr>
        <p:spPr>
          <a:xfrm>
            <a:off x="6084525" y="1700808"/>
            <a:ext cx="5609709" cy="3862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kernels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…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hteck 5">
            <a:extLst>
              <a:ext uri="{FF2B5EF4-FFF2-40B4-BE49-F238E27FC236}">
                <a16:creationId xmlns:a16="http://schemas.microsoft.com/office/drawing/2014/main" id="{77ECC636-D87A-C3D2-2467-9495EC31123B}"/>
              </a:ext>
            </a:extLst>
          </p:cNvPr>
          <p:cNvSpPr/>
          <p:nvPr/>
        </p:nvSpPr>
        <p:spPr>
          <a:xfrm>
            <a:off x="2445541" y="966133"/>
            <a:ext cx="7048336" cy="5183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TODO: </a:t>
            </a:r>
            <a:r>
              <a:rPr lang="en-US" sz="1600" dirty="0">
                <a:solidFill>
                  <a:schemeClr val="tx1"/>
                </a:solidFill>
              </a:rPr>
              <a:t>add short algorithm description, mention other 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2A077-5DC3-DECA-5244-57CA7DE00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2924944"/>
            <a:ext cx="3041845" cy="1663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A560D-B96F-B703-706A-1178E7732800}"/>
              </a:ext>
            </a:extLst>
          </p:cNvPr>
          <p:cNvSpPr txBox="1"/>
          <p:nvPr/>
        </p:nvSpPr>
        <p:spPr>
          <a:xfrm>
            <a:off x="7227865" y="4660075"/>
            <a:ext cx="3131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Liu, Yunchao &amp; Arunachalam, Srinivasan, Temme, Kristan. “A rigorous and robust quantum speed-up in supervised machine learning”, Nature Physics, 17, 1-5, 2019.</a:t>
            </a:r>
          </a:p>
        </p:txBody>
      </p:sp>
    </p:spTree>
    <p:extLst>
      <p:ext uri="{BB962C8B-B14F-4D97-AF65-F5344CB8AC3E}">
        <p14:creationId xmlns:p14="http://schemas.microsoft.com/office/powerpoint/2010/main" val="81456536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 observation requires increasing computing capabilities</a:t>
            </a:r>
            <a:endParaRPr lang="en-US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4" name="Picture 4" descr="Multi-source and multi-scale remote sensing at HIF ©Copyright: Lorenz, Sandra">
            <a:extLst>
              <a:ext uri="{FF2B5EF4-FFF2-40B4-BE49-F238E27FC236}">
                <a16:creationId xmlns:a16="http://schemas.microsoft.com/office/drawing/2014/main" id="{B7AD98EE-297C-B78D-9F16-59E42C1FF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289" y="1333261"/>
            <a:ext cx="4248472" cy="423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D0FF77-6D90-8FD1-D4E1-5DF457B03215}"/>
              </a:ext>
            </a:extLst>
          </p:cNvPr>
          <p:cNvSpPr txBox="1"/>
          <p:nvPr/>
        </p:nvSpPr>
        <p:spPr>
          <a:xfrm>
            <a:off x="4829395" y="5455592"/>
            <a:ext cx="231718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it-IT" sz="600" dirty="0"/>
              <a:t>https://www.hzdr.de/db/Cms?pOid=45916&amp;pNid=3635 </a:t>
            </a:r>
          </a:p>
        </p:txBody>
      </p:sp>
    </p:spTree>
    <p:extLst>
      <p:ext uri="{BB962C8B-B14F-4D97-AF65-F5344CB8AC3E}">
        <p14:creationId xmlns:p14="http://schemas.microsoft.com/office/powerpoint/2010/main" val="27324395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quantum computing fit?</a:t>
            </a:r>
            <a:endParaRPr lang="en-US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5" name="Picture 4" descr="A picture containing sky, outdoor, sunset, silhouette&#10;&#10;Description automatically generated">
            <a:extLst>
              <a:ext uri="{FF2B5EF4-FFF2-40B4-BE49-F238E27FC236}">
                <a16:creationId xmlns:a16="http://schemas.microsoft.com/office/drawing/2014/main" id="{7442F02F-A352-1A38-66CE-DAD2B5897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6"/>
          <a:stretch/>
        </p:blipFill>
        <p:spPr>
          <a:xfrm>
            <a:off x="2472601" y="1196752"/>
            <a:ext cx="7488832" cy="3569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A2F0E5-C876-85B1-D81F-4E214DF0FB16}"/>
              </a:ext>
            </a:extLst>
          </p:cNvPr>
          <p:cNvSpPr txBox="1"/>
          <p:nvPr/>
        </p:nvSpPr>
        <p:spPr>
          <a:xfrm>
            <a:off x="5218417" y="4796867"/>
            <a:ext cx="218473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" dirty="0">
                <a:solidFill>
                  <a:srgbClr val="111111"/>
                </a:solidFill>
                <a:latin typeface="+mj-lt"/>
              </a:rPr>
              <a:t>P</a:t>
            </a:r>
            <a:r>
              <a:rPr lang="en-US" sz="500" b="0" i="0" dirty="0">
                <a:solidFill>
                  <a:srgbClr val="111111"/>
                </a:solidFill>
                <a:effectLst/>
                <a:latin typeface="+mj-lt"/>
              </a:rPr>
              <a:t>hoto by </a:t>
            </a:r>
            <a:r>
              <a:rPr lang="en-US" sz="500" b="0" i="0" dirty="0">
                <a:solidFill>
                  <a:srgbClr val="767676"/>
                </a:solidFill>
                <a:effectLst/>
                <a:latin typeface="+mj-lt"/>
                <a:hlinkClick r:id="rId4"/>
              </a:rPr>
              <a:t>Donald Giannatti</a:t>
            </a:r>
            <a:r>
              <a:rPr lang="en-US" sz="500" b="0" i="0" dirty="0">
                <a:solidFill>
                  <a:srgbClr val="111111"/>
                </a:solidFill>
                <a:effectLst/>
                <a:latin typeface="+mj-lt"/>
              </a:rPr>
              <a:t> on </a:t>
            </a:r>
            <a:r>
              <a:rPr lang="en-US" sz="500" b="0" i="0" dirty="0">
                <a:solidFill>
                  <a:srgbClr val="767676"/>
                </a:solidFill>
                <a:effectLst/>
                <a:latin typeface="+mj-lt"/>
                <a:hlinkClick r:id="rId5"/>
              </a:rPr>
              <a:t>Unsplash</a:t>
            </a:r>
            <a:endParaRPr lang="en-US" sz="500" dirty="0">
              <a:latin typeface="+mj-lt"/>
            </a:endParaRPr>
          </a:p>
        </p:txBody>
      </p:sp>
      <p:sp>
        <p:nvSpPr>
          <p:cNvPr id="8" name="Grafik 16">
            <a:extLst>
              <a:ext uri="{FF2B5EF4-FFF2-40B4-BE49-F238E27FC236}">
                <a16:creationId xmlns:a16="http://schemas.microsoft.com/office/drawing/2014/main" id="{3E41D320-A32D-30D9-AAEE-7FCE32E54538}"/>
              </a:ext>
            </a:extLst>
          </p:cNvPr>
          <p:cNvSpPr/>
          <p:nvPr/>
        </p:nvSpPr>
        <p:spPr>
          <a:xfrm>
            <a:off x="2700100" y="1508567"/>
            <a:ext cx="1787069" cy="384850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mission analysis</a:t>
            </a:r>
          </a:p>
        </p:txBody>
      </p:sp>
      <p:sp>
        <p:nvSpPr>
          <p:cNvPr id="10" name="Grafik 16">
            <a:extLst>
              <a:ext uri="{FF2B5EF4-FFF2-40B4-BE49-F238E27FC236}">
                <a16:creationId xmlns:a16="http://schemas.microsoft.com/office/drawing/2014/main" id="{F3A122A2-3E78-D1D1-AB67-9AAD6EACE704}"/>
              </a:ext>
            </a:extLst>
          </p:cNvPr>
          <p:cNvSpPr/>
          <p:nvPr/>
        </p:nvSpPr>
        <p:spPr>
          <a:xfrm>
            <a:off x="4469329" y="1507668"/>
            <a:ext cx="1787069" cy="384850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data acquisition</a:t>
            </a:r>
          </a:p>
        </p:txBody>
      </p:sp>
      <p:sp>
        <p:nvSpPr>
          <p:cNvPr id="11" name="Grafik 16">
            <a:extLst>
              <a:ext uri="{FF2B5EF4-FFF2-40B4-BE49-F238E27FC236}">
                <a16:creationId xmlns:a16="http://schemas.microsoft.com/office/drawing/2014/main" id="{4167A2CB-9D47-4691-0EA6-8F3070CE1376}"/>
              </a:ext>
            </a:extLst>
          </p:cNvPr>
          <p:cNvSpPr/>
          <p:nvPr/>
        </p:nvSpPr>
        <p:spPr>
          <a:xfrm>
            <a:off x="6270951" y="1507668"/>
            <a:ext cx="1787069" cy="384850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raw data processing</a:t>
            </a:r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16B543B0-611E-B30C-23AF-1EFF61EF7528}"/>
              </a:ext>
            </a:extLst>
          </p:cNvPr>
          <p:cNvSpPr/>
          <p:nvPr/>
        </p:nvSpPr>
        <p:spPr>
          <a:xfrm>
            <a:off x="7991845" y="1507668"/>
            <a:ext cx="1787069" cy="384850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data analysis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63B0D14-D304-BDA2-3E33-514C37C1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63" y="6063973"/>
            <a:ext cx="1065113" cy="4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4B8DA40-2CE1-5D5E-F080-785814FE9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467" y="6055108"/>
            <a:ext cx="864096" cy="43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 unique career - IQM Quantum Computers">
            <a:extLst>
              <a:ext uri="{FF2B5EF4-FFF2-40B4-BE49-F238E27FC236}">
                <a16:creationId xmlns:a16="http://schemas.microsoft.com/office/drawing/2014/main" id="{7D5D6113-B6FD-523C-A651-D3A18C845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254" y="6055267"/>
            <a:ext cx="1014660" cy="43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 5">
            <a:extLst>
              <a:ext uri="{FF2B5EF4-FFF2-40B4-BE49-F238E27FC236}">
                <a16:creationId xmlns:a16="http://schemas.microsoft.com/office/drawing/2014/main" id="{10444EDA-3409-0D0A-10ED-F359B6943C28}"/>
              </a:ext>
            </a:extLst>
          </p:cNvPr>
          <p:cNvSpPr/>
          <p:nvPr/>
        </p:nvSpPr>
        <p:spPr>
          <a:xfrm>
            <a:off x="1559496" y="5072269"/>
            <a:ext cx="4392488" cy="6072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QC4EO Study:</a:t>
            </a: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endParaRPr lang="en-US" sz="1200" b="1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endParaRPr lang="pt-BR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C99D9F-C2B6-B4D9-322F-FF9DB8C4574A}"/>
              </a:ext>
            </a:extLst>
          </p:cNvPr>
          <p:cNvSpPr txBox="1"/>
          <p:nvPr/>
        </p:nvSpPr>
        <p:spPr>
          <a:xfrm>
            <a:off x="5218417" y="51912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https://eo4society.esa.int/projects/qc4eo-study/</a:t>
            </a:r>
          </a:p>
        </p:txBody>
      </p:sp>
    </p:spTree>
    <p:extLst>
      <p:ext uri="{BB962C8B-B14F-4D97-AF65-F5344CB8AC3E}">
        <p14:creationId xmlns:p14="http://schemas.microsoft.com/office/powerpoint/2010/main" val="877576777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 cases</a:t>
            </a:r>
            <a:endParaRPr lang="en-US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3" name="Rechteck 5">
            <a:extLst>
              <a:ext uri="{FF2B5EF4-FFF2-40B4-BE49-F238E27FC236}">
                <a16:creationId xmlns:a16="http://schemas.microsoft.com/office/drawing/2014/main" id="{3D07FE89-A49E-484A-B495-DB0341FDC683}"/>
              </a:ext>
            </a:extLst>
          </p:cNvPr>
          <p:cNvSpPr/>
          <p:nvPr/>
        </p:nvSpPr>
        <p:spPr>
          <a:xfrm>
            <a:off x="1271464" y="1052736"/>
            <a:ext cx="10072673" cy="5183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TODO: </a:t>
            </a:r>
            <a:r>
              <a:rPr lang="en-US" sz="1600" dirty="0">
                <a:solidFill>
                  <a:schemeClr val="tx1"/>
                </a:solidFill>
              </a:rPr>
              <a:t>add short description or images, take from following slides</a:t>
            </a:r>
          </a:p>
        </p:txBody>
      </p:sp>
      <p:sp>
        <p:nvSpPr>
          <p:cNvPr id="19" name="Rechteck 5">
            <a:extLst>
              <a:ext uri="{FF2B5EF4-FFF2-40B4-BE49-F238E27FC236}">
                <a16:creationId xmlns:a16="http://schemas.microsoft.com/office/drawing/2014/main" id="{1600CDE9-34E3-67A2-DC3D-CC90CD57FCEF}"/>
              </a:ext>
            </a:extLst>
          </p:cNvPr>
          <p:cNvSpPr/>
          <p:nvPr/>
        </p:nvSpPr>
        <p:spPr>
          <a:xfrm>
            <a:off x="479376" y="1824521"/>
            <a:ext cx="4536504" cy="3670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optimization</a:t>
            </a: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Planning of EO satellite acquisitions</a:t>
            </a:r>
          </a:p>
          <a:p>
            <a:pPr>
              <a:spcAft>
                <a:spcPts val="600"/>
              </a:spcAft>
            </a:pPr>
            <a:r>
              <a:rPr lang="en-US" sz="1600" dirty="0" err="1">
                <a:solidFill>
                  <a:schemeClr val="tx1"/>
                </a:solidFill>
              </a:rPr>
              <a:t>InSAR</a:t>
            </a:r>
            <a:r>
              <a:rPr lang="en-US" sz="1600" dirty="0">
                <a:solidFill>
                  <a:schemeClr val="tx1"/>
                </a:solidFill>
              </a:rPr>
              <a:t> phase unwrapping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Bundle adjustment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hteck 5">
            <a:extLst>
              <a:ext uri="{FF2B5EF4-FFF2-40B4-BE49-F238E27FC236}">
                <a16:creationId xmlns:a16="http://schemas.microsoft.com/office/drawing/2014/main" id="{82FE2960-2142-709D-1E64-00B433D62A07}"/>
              </a:ext>
            </a:extLst>
          </p:cNvPr>
          <p:cNvSpPr/>
          <p:nvPr/>
        </p:nvSpPr>
        <p:spPr>
          <a:xfrm>
            <a:off x="6111054" y="1824521"/>
            <a:ext cx="4104456" cy="3670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machine learning</a:t>
            </a: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Image classification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Semantic segmentation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Variable estimation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75806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Quantum computing for </a:t>
            </a:r>
            <a:r>
              <a:rPr lang="en-US" sz="3200" noProof="0" dirty="0"/>
              <a:t>Earth Observation</a:t>
            </a:r>
            <a:endParaRPr lang="en-US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CC45F7D-E3E4-4EF0-9BD2-EAD57B3FDC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Existing contributions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18" name="Rechteck 5">
            <a:extLst>
              <a:ext uri="{FF2B5EF4-FFF2-40B4-BE49-F238E27FC236}">
                <a16:creationId xmlns:a16="http://schemas.microsoft.com/office/drawing/2014/main" id="{10CC06A6-97E9-9070-BAF1-1896C62E6AEF}"/>
              </a:ext>
            </a:extLst>
          </p:cNvPr>
          <p:cNvSpPr/>
          <p:nvPr/>
        </p:nvSpPr>
        <p:spPr>
          <a:xfrm>
            <a:off x="2279576" y="1556792"/>
            <a:ext cx="9528246" cy="41044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Acquisition planning</a:t>
            </a:r>
          </a:p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Operational planning of satellite acquisition processes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91B87-1D2B-3A7B-BE58-255B27281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136" y="2770383"/>
            <a:ext cx="2496565" cy="2356285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DAEEE8E-EC0A-2600-CE3B-A59CA5B3C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994670"/>
              </p:ext>
            </p:extLst>
          </p:nvPr>
        </p:nvGraphicFramePr>
        <p:xfrm>
          <a:off x="2986262" y="5234680"/>
          <a:ext cx="2808312" cy="182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507525192"/>
                    </a:ext>
                  </a:extLst>
                </a:gridCol>
              </a:tblGrid>
              <a:tr h="17861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600" b="0" dirty="0">
                          <a:solidFill>
                            <a:schemeClr val="tx1"/>
                          </a:solidFill>
                          <a:effectLst/>
                        </a:rPr>
                        <a:t>Stollenwerk, Tobias, et al. "Image Acquisition Planning for Earth Observation Satellites with a Quantum Annealer." arXiv preprint arXiv:2006.09724 (2020).</a:t>
                      </a:r>
                      <a:endParaRPr lang="en-US" sz="3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907879"/>
                  </a:ext>
                </a:extLst>
              </a:tr>
            </a:tbl>
          </a:graphicData>
        </a:graphic>
      </p:graphicFrame>
      <p:sp>
        <p:nvSpPr>
          <p:cNvPr id="4" name="Grafik 16">
            <a:extLst>
              <a:ext uri="{FF2B5EF4-FFF2-40B4-BE49-F238E27FC236}">
                <a16:creationId xmlns:a16="http://schemas.microsoft.com/office/drawing/2014/main" id="{C4782964-AC72-BCDA-8ABE-71D19D638115}"/>
              </a:ext>
            </a:extLst>
          </p:cNvPr>
          <p:cNvSpPr/>
          <p:nvPr/>
        </p:nvSpPr>
        <p:spPr>
          <a:xfrm rot="5400000">
            <a:off x="637617" y="1602936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Mission</a:t>
            </a:r>
          </a:p>
          <a:p>
            <a:pPr algn="ctr"/>
            <a:r>
              <a:rPr lang="de-DE" sz="1000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6" name="Grafik 16">
            <a:extLst>
              <a:ext uri="{FF2B5EF4-FFF2-40B4-BE49-F238E27FC236}">
                <a16:creationId xmlns:a16="http://schemas.microsoft.com/office/drawing/2014/main" id="{DAE3221C-3A43-EE50-AE9A-553C9B8BA4FA}"/>
              </a:ext>
            </a:extLst>
          </p:cNvPr>
          <p:cNvSpPr/>
          <p:nvPr/>
        </p:nvSpPr>
        <p:spPr>
          <a:xfrm rot="5400000">
            <a:off x="647743" y="2630713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Data acquisition</a:t>
            </a:r>
          </a:p>
        </p:txBody>
      </p:sp>
      <p:sp>
        <p:nvSpPr>
          <p:cNvPr id="9" name="Grafik 16">
            <a:extLst>
              <a:ext uri="{FF2B5EF4-FFF2-40B4-BE49-F238E27FC236}">
                <a16:creationId xmlns:a16="http://schemas.microsoft.com/office/drawing/2014/main" id="{60406123-ADFC-EFBF-6EDD-F64893D874C6}"/>
              </a:ext>
            </a:extLst>
          </p:cNvPr>
          <p:cNvSpPr/>
          <p:nvPr/>
        </p:nvSpPr>
        <p:spPr>
          <a:xfrm rot="5400000">
            <a:off x="649871" y="3658491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Raw data processing</a:t>
            </a:r>
          </a:p>
        </p:txBody>
      </p:sp>
      <p:sp>
        <p:nvSpPr>
          <p:cNvPr id="10" name="Grafik 16">
            <a:extLst>
              <a:ext uri="{FF2B5EF4-FFF2-40B4-BE49-F238E27FC236}">
                <a16:creationId xmlns:a16="http://schemas.microsoft.com/office/drawing/2014/main" id="{3697E3FD-552D-AE74-7965-6ED1F848B146}"/>
              </a:ext>
            </a:extLst>
          </p:cNvPr>
          <p:cNvSpPr/>
          <p:nvPr/>
        </p:nvSpPr>
        <p:spPr>
          <a:xfrm rot="5400000">
            <a:off x="647743" y="4685096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de-DE" sz="1000" b="1" dirty="0">
                <a:solidFill>
                  <a:schemeClr val="bg1"/>
                </a:solidFill>
              </a:rPr>
              <a:t>analysis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BF1A01-3336-4F90-5CF9-32D84E63F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773" y="3174251"/>
            <a:ext cx="4841936" cy="15485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8B0BDC-FE5A-76F6-1512-672898338F91}"/>
              </a:ext>
            </a:extLst>
          </p:cNvPr>
          <p:cNvSpPr txBox="1"/>
          <p:nvPr/>
        </p:nvSpPr>
        <p:spPr>
          <a:xfrm>
            <a:off x="6178290" y="4830810"/>
            <a:ext cx="49983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Rainjonneau, Serge, et al. “Quantum Algorithms applied to Satellite Mission Planning for Earth Observation” submitted to IEEE JOURNAL OF SELECTED TOPICS IN APPLIED EARTH OBSERVATIONS AND REMOTE SENSING (2023) and arXiv preprint arXiv:2302.07181v1 (2023).</a:t>
            </a:r>
            <a:endParaRPr lang="en-US" sz="600" dirty="0"/>
          </a:p>
        </p:txBody>
      </p:sp>
      <p:pic>
        <p:nvPicPr>
          <p:cNvPr id="20" name="Immagine 10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482B4D7F-DF44-CFB3-D60B-5457449F16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93" t="21156" r="27140" b="10255"/>
          <a:stretch/>
        </p:blipFill>
        <p:spPr>
          <a:xfrm>
            <a:off x="10903901" y="1268760"/>
            <a:ext cx="768121" cy="834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550524-8CAA-EADB-65AE-DABC60C9B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8399" y="1257120"/>
            <a:ext cx="768121" cy="83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3414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C0AF85-E777-43F9-995C-9D46568F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24000"/>
            <a:ext cx="11449050" cy="656728"/>
          </a:xfrm>
        </p:spPr>
        <p:txBody>
          <a:bodyPr/>
          <a:lstStyle/>
          <a:p>
            <a:r>
              <a:rPr lang="en-US" dirty="0"/>
              <a:t>Driving questions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3068E6-20EA-43D4-B4AD-ED0E7D772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C3C4C36-2917-4BE1-BC2D-A9E5F9F919C3}"/>
              </a:ext>
            </a:extLst>
          </p:cNvPr>
          <p:cNvSpPr/>
          <p:nvPr/>
        </p:nvSpPr>
        <p:spPr>
          <a:xfrm>
            <a:off x="360000" y="2034264"/>
            <a:ext cx="1144905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</a:pPr>
            <a:r>
              <a:rPr lang="pt-BR" b="1" dirty="0">
                <a:solidFill>
                  <a:schemeClr val="tx1"/>
                </a:solidFill>
              </a:rPr>
              <a:t>What is quantum computing?</a:t>
            </a:r>
          </a:p>
        </p:txBody>
      </p:sp>
      <p:sp>
        <p:nvSpPr>
          <p:cNvPr id="7" name="Grafik 6">
            <a:extLst>
              <a:ext uri="{FF2B5EF4-FFF2-40B4-BE49-F238E27FC236}">
                <a16:creationId xmlns:a16="http://schemas.microsoft.com/office/drawing/2014/main" id="{9664AE55-8BD7-4D4F-8F2F-6D997D2AB64E}"/>
              </a:ext>
            </a:extLst>
          </p:cNvPr>
          <p:cNvSpPr/>
          <p:nvPr/>
        </p:nvSpPr>
        <p:spPr>
          <a:xfrm>
            <a:off x="478030" y="2116791"/>
            <a:ext cx="170101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B7A7D87-CBF3-4F9D-89E3-BE0AF6F6693D}"/>
              </a:ext>
            </a:extLst>
          </p:cNvPr>
          <p:cNvSpPr/>
          <p:nvPr/>
        </p:nvSpPr>
        <p:spPr>
          <a:xfrm>
            <a:off x="360000" y="2796069"/>
            <a:ext cx="1144905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</a:pPr>
            <a:r>
              <a:rPr lang="pt-BR" b="1" dirty="0">
                <a:solidFill>
                  <a:schemeClr val="tx1"/>
                </a:solidFill>
              </a:rPr>
              <a:t>Why the quantum computing hype?</a:t>
            </a:r>
          </a:p>
        </p:txBody>
      </p:sp>
      <p:sp>
        <p:nvSpPr>
          <p:cNvPr id="9" name="Grafik 6">
            <a:extLst>
              <a:ext uri="{FF2B5EF4-FFF2-40B4-BE49-F238E27FC236}">
                <a16:creationId xmlns:a16="http://schemas.microsoft.com/office/drawing/2014/main" id="{876839E0-0827-4323-A00A-5A416BEF0377}"/>
              </a:ext>
            </a:extLst>
          </p:cNvPr>
          <p:cNvSpPr/>
          <p:nvPr/>
        </p:nvSpPr>
        <p:spPr>
          <a:xfrm>
            <a:off x="478030" y="2878596"/>
            <a:ext cx="170101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276957B-6DB4-4073-964A-66B86CA4D7EA}"/>
              </a:ext>
            </a:extLst>
          </p:cNvPr>
          <p:cNvSpPr/>
          <p:nvPr/>
        </p:nvSpPr>
        <p:spPr>
          <a:xfrm>
            <a:off x="360000" y="3557874"/>
            <a:ext cx="1144905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</a:pPr>
            <a:r>
              <a:rPr lang="pt-BR" b="1" dirty="0">
                <a:solidFill>
                  <a:schemeClr val="tx1"/>
                </a:solidFill>
              </a:rPr>
              <a:t>How can Earth observation benefit from quantum computing?</a:t>
            </a:r>
          </a:p>
        </p:txBody>
      </p:sp>
      <p:sp>
        <p:nvSpPr>
          <p:cNvPr id="11" name="Grafik 6">
            <a:extLst>
              <a:ext uri="{FF2B5EF4-FFF2-40B4-BE49-F238E27FC236}">
                <a16:creationId xmlns:a16="http://schemas.microsoft.com/office/drawing/2014/main" id="{BB0A6BA2-0E86-4E06-BF8E-BB2B4449AADB}"/>
              </a:ext>
            </a:extLst>
          </p:cNvPr>
          <p:cNvSpPr/>
          <p:nvPr/>
        </p:nvSpPr>
        <p:spPr>
          <a:xfrm>
            <a:off x="478030" y="3640401"/>
            <a:ext cx="170101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BAB1F1A-461F-49B5-BE36-862F4606691F}"/>
              </a:ext>
            </a:extLst>
          </p:cNvPr>
          <p:cNvSpPr/>
          <p:nvPr/>
        </p:nvSpPr>
        <p:spPr>
          <a:xfrm>
            <a:off x="360000" y="4319679"/>
            <a:ext cx="11449050" cy="50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rtlCol="0" anchor="ctr"/>
          <a:lstStyle/>
          <a:p>
            <a:pPr>
              <a:lnSpc>
                <a:spcPct val="95000"/>
              </a:lnSpc>
            </a:pPr>
            <a:r>
              <a:rPr lang="pt-BR" b="1" dirty="0">
                <a:solidFill>
                  <a:schemeClr val="tx1"/>
                </a:solidFill>
              </a:rPr>
              <a:t>Which algorithms and resources are relevant for me? </a:t>
            </a:r>
          </a:p>
        </p:txBody>
      </p:sp>
      <p:sp>
        <p:nvSpPr>
          <p:cNvPr id="13" name="Grafik 6">
            <a:extLst>
              <a:ext uri="{FF2B5EF4-FFF2-40B4-BE49-F238E27FC236}">
                <a16:creationId xmlns:a16="http://schemas.microsoft.com/office/drawing/2014/main" id="{10CA0E09-4670-40AD-8001-4ACC1EC8C166}"/>
              </a:ext>
            </a:extLst>
          </p:cNvPr>
          <p:cNvSpPr/>
          <p:nvPr/>
        </p:nvSpPr>
        <p:spPr>
          <a:xfrm>
            <a:off x="478030" y="4402206"/>
            <a:ext cx="170101" cy="339002"/>
          </a:xfrm>
          <a:custGeom>
            <a:avLst/>
            <a:gdLst>
              <a:gd name="connsiteX0" fmla="*/ -194 w 658120"/>
              <a:gd name="connsiteY0" fmla="*/ 1190768 h 1311598"/>
              <a:gd name="connsiteX1" fmla="*/ 163827 w 658120"/>
              <a:gd name="connsiteY1" fmla="*/ 1257443 h 1311598"/>
              <a:gd name="connsiteX2" fmla="*/ 589975 w 658120"/>
              <a:gd name="connsiteY2" fmla="*/ 822722 h 1311598"/>
              <a:gd name="connsiteX3" fmla="*/ 589975 w 658120"/>
              <a:gd name="connsiteY3" fmla="*/ 488109 h 1311598"/>
              <a:gd name="connsiteX4" fmla="*/ 163827 w 658120"/>
              <a:gd name="connsiteY4" fmla="*/ 53388 h 1311598"/>
              <a:gd name="connsiteX5" fmla="*/ -194 w 658120"/>
              <a:gd name="connsiteY5" fmla="*/ 120063 h 131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120" h="1311598">
                <a:moveTo>
                  <a:pt x="-194" y="1190768"/>
                </a:moveTo>
                <a:cubicBezTo>
                  <a:pt x="-194" y="1320213"/>
                  <a:pt x="73244" y="1350217"/>
                  <a:pt x="163827" y="1257443"/>
                </a:cubicBezTo>
                <a:lnTo>
                  <a:pt x="589975" y="822722"/>
                </a:lnTo>
                <a:cubicBezTo>
                  <a:pt x="680577" y="729587"/>
                  <a:pt x="680577" y="581244"/>
                  <a:pt x="589975" y="488109"/>
                </a:cubicBezTo>
                <a:lnTo>
                  <a:pt x="163827" y="53388"/>
                </a:lnTo>
                <a:cubicBezTo>
                  <a:pt x="73244" y="-39004"/>
                  <a:pt x="-194" y="-9001"/>
                  <a:pt x="-194" y="12006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54D58F-CD29-9F9A-1D18-29CF3B7D70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183277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Quantum computing for </a:t>
            </a:r>
            <a:r>
              <a:rPr lang="en-US" sz="3200" noProof="0" dirty="0"/>
              <a:t>Earth Observation</a:t>
            </a:r>
            <a:endParaRPr lang="en-US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CC45F7D-E3E4-4EF0-9BD2-EAD57B3FDC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Existing contributions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7" name="Rechteck 5">
            <a:extLst>
              <a:ext uri="{FF2B5EF4-FFF2-40B4-BE49-F238E27FC236}">
                <a16:creationId xmlns:a16="http://schemas.microsoft.com/office/drawing/2014/main" id="{F59D2FD0-03C7-25C8-EC71-D91CEA41ACAC}"/>
              </a:ext>
            </a:extLst>
          </p:cNvPr>
          <p:cNvSpPr/>
          <p:nvPr/>
        </p:nvSpPr>
        <p:spPr>
          <a:xfrm>
            <a:off x="6994448" y="1556792"/>
            <a:ext cx="4358136" cy="4032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  <a:latin typeface="+mj-lt"/>
              </a:rPr>
              <a:t>Data fusion</a:t>
            </a:r>
          </a:p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Key point extraction and feature matching for data fusion of images taken from different points of view</a:t>
            </a:r>
            <a:endParaRPr lang="en-US" sz="1400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endParaRPr lang="en-US" sz="1400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endParaRPr lang="en-US" sz="1400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endParaRPr lang="en-US" sz="1200" b="1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endParaRPr lang="pt-BR" sz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099514-B598-BE7B-A18F-F9F99A789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5"/>
          <a:stretch/>
        </p:blipFill>
        <p:spPr>
          <a:xfrm>
            <a:off x="7320136" y="3140968"/>
            <a:ext cx="3677163" cy="15252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88A789-A3A9-628B-2973-BD5E090BB9F4}"/>
              </a:ext>
            </a:extLst>
          </p:cNvPr>
          <p:cNvSpPr txBox="1"/>
          <p:nvPr/>
        </p:nvSpPr>
        <p:spPr>
          <a:xfrm>
            <a:off x="7238656" y="4769424"/>
            <a:ext cx="39040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Nico Piatkowski, Thore Gerlach, Romain Hugues, Rafet Sifa, Christian Bauckhage, Frederic Barbaresco, “Towards Bundle Adjustment for Satellite Imaging via Quantum Machine Learning”, arXiv:2204.11133 (2022).</a:t>
            </a:r>
            <a:endParaRPr lang="en-US" sz="600" dirty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CABFC8F2-B49D-13DE-DB83-2C6501D53F0C}"/>
              </a:ext>
            </a:extLst>
          </p:cNvPr>
          <p:cNvSpPr/>
          <p:nvPr/>
        </p:nvSpPr>
        <p:spPr>
          <a:xfrm rot="5400000">
            <a:off x="637617" y="1602936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Mission</a:t>
            </a:r>
          </a:p>
          <a:p>
            <a:pPr algn="ctr"/>
            <a:r>
              <a:rPr lang="de-DE" sz="1000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425EB44C-AAEA-C73D-F280-8040508F9D3E}"/>
              </a:ext>
            </a:extLst>
          </p:cNvPr>
          <p:cNvSpPr/>
          <p:nvPr/>
        </p:nvSpPr>
        <p:spPr>
          <a:xfrm rot="5400000">
            <a:off x="647743" y="2630713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Data acquisition</a:t>
            </a:r>
          </a:p>
        </p:txBody>
      </p:sp>
      <p:sp>
        <p:nvSpPr>
          <p:cNvPr id="17" name="Grafik 16">
            <a:extLst>
              <a:ext uri="{FF2B5EF4-FFF2-40B4-BE49-F238E27FC236}">
                <a16:creationId xmlns:a16="http://schemas.microsoft.com/office/drawing/2014/main" id="{396E2C15-B4D8-0C19-A008-55ED36CDF9F1}"/>
              </a:ext>
            </a:extLst>
          </p:cNvPr>
          <p:cNvSpPr/>
          <p:nvPr/>
        </p:nvSpPr>
        <p:spPr>
          <a:xfrm rot="5400000">
            <a:off x="649871" y="3658491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Raw data processing</a:t>
            </a:r>
          </a:p>
        </p:txBody>
      </p:sp>
      <p:sp>
        <p:nvSpPr>
          <p:cNvPr id="19" name="Grafik 16">
            <a:extLst>
              <a:ext uri="{FF2B5EF4-FFF2-40B4-BE49-F238E27FC236}">
                <a16:creationId xmlns:a16="http://schemas.microsoft.com/office/drawing/2014/main" id="{6DF7EA28-0C9D-8F90-7D3B-CDC823D671D1}"/>
              </a:ext>
            </a:extLst>
          </p:cNvPr>
          <p:cNvSpPr/>
          <p:nvPr/>
        </p:nvSpPr>
        <p:spPr>
          <a:xfrm rot="5400000">
            <a:off x="647743" y="4685096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de-DE" sz="1000" b="1" dirty="0">
                <a:solidFill>
                  <a:schemeClr val="bg1"/>
                </a:solidFill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5">
                <a:extLst>
                  <a:ext uri="{FF2B5EF4-FFF2-40B4-BE49-F238E27FC236}">
                    <a16:creationId xmlns:a16="http://schemas.microsoft.com/office/drawing/2014/main" id="{81ECC82B-14EB-A428-2388-23C7737CD73C}"/>
                  </a:ext>
                </a:extLst>
              </p:cNvPr>
              <p:cNvSpPr/>
              <p:nvPr/>
            </p:nvSpPr>
            <p:spPr>
              <a:xfrm>
                <a:off x="2279576" y="1556792"/>
                <a:ext cx="4358136" cy="403244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t"/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InSAR phase unwrapping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</a:rPr>
                  <a:t>Generation of 3D topography maps from modulo 2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phase maps</a:t>
                </a:r>
                <a:endParaRPr lang="en-US" sz="1200" dirty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hteck 5">
                <a:extLst>
                  <a:ext uri="{FF2B5EF4-FFF2-40B4-BE49-F238E27FC236}">
                    <a16:creationId xmlns:a16="http://schemas.microsoft.com/office/drawing/2014/main" id="{81ECC82B-14EB-A428-2388-23C7737CD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576" y="1556792"/>
                <a:ext cx="4358136" cy="40324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15CF37B-7AB7-9AFB-0BE1-6622172D3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374" y="2777952"/>
            <a:ext cx="3130539" cy="23683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51EAFC-1249-58FA-6303-30F0527C75B9}"/>
              </a:ext>
            </a:extLst>
          </p:cNvPr>
          <p:cNvSpPr txBox="1"/>
          <p:nvPr/>
        </p:nvSpPr>
        <p:spPr>
          <a:xfrm>
            <a:off x="2728323" y="5221041"/>
            <a:ext cx="3696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Kelany, K. A. H., Dimopoulos, N., Adolphs, C. P. J., Barabadi, B., &amp; Baniasadi, A. (n.d.). </a:t>
            </a:r>
            <a:r>
              <a:rPr lang="en-US" sz="600" i="1" dirty="0"/>
              <a:t>Quantum Annealing Approaches to the Phase-Unwrapping Problem in Synthetic-Aperture Radar Imaging</a:t>
            </a:r>
            <a:r>
              <a:rPr lang="en-US" sz="600" dirty="0"/>
              <a:t>.</a:t>
            </a:r>
          </a:p>
        </p:txBody>
      </p:sp>
      <p:pic>
        <p:nvPicPr>
          <p:cNvPr id="26" name="Immagine 10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304B0538-BEC1-0B1D-EE47-809A03A0BC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93" t="21156" r="27140" b="10255"/>
          <a:stretch/>
        </p:blipFill>
        <p:spPr>
          <a:xfrm>
            <a:off x="6013875" y="1151526"/>
            <a:ext cx="768121" cy="834338"/>
          </a:xfrm>
          <a:prstGeom prst="rect">
            <a:avLst/>
          </a:prstGeom>
        </p:spPr>
      </p:pic>
      <p:pic>
        <p:nvPicPr>
          <p:cNvPr id="27" name="Immagine 10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2A28C8A9-2FD8-3C84-3759-5CD86C05E5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93" t="21156" r="27140" b="10255"/>
          <a:stretch/>
        </p:blipFill>
        <p:spPr>
          <a:xfrm>
            <a:off x="10834010" y="1151526"/>
            <a:ext cx="768121" cy="83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25582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5">
            <a:extLst>
              <a:ext uri="{FF2B5EF4-FFF2-40B4-BE49-F238E27FC236}">
                <a16:creationId xmlns:a16="http://schemas.microsoft.com/office/drawing/2014/main" id="{094B544D-2C63-3D5E-FCB8-4E1CF1048D22}"/>
              </a:ext>
            </a:extLst>
          </p:cNvPr>
          <p:cNvSpPr/>
          <p:nvPr/>
        </p:nvSpPr>
        <p:spPr>
          <a:xfrm>
            <a:off x="7029498" y="1558476"/>
            <a:ext cx="4543070" cy="40030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  <a:latin typeface="+mj-lt"/>
              </a:rPr>
              <a:t>Quantum kernel</a:t>
            </a:r>
          </a:p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Quantum algorithms performing machine learning tasks applied to multispectral datasets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Quantum computing for </a:t>
            </a:r>
            <a:r>
              <a:rPr lang="en-US" sz="3200" noProof="0" dirty="0"/>
              <a:t>Earth Observation</a:t>
            </a:r>
            <a:endParaRPr lang="en-US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CC45F7D-E3E4-4EF0-9BD2-EAD57B3FDC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Existing contributions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18" name="Rechteck 5">
            <a:extLst>
              <a:ext uri="{FF2B5EF4-FFF2-40B4-BE49-F238E27FC236}">
                <a16:creationId xmlns:a16="http://schemas.microsoft.com/office/drawing/2014/main" id="{10CC06A6-97E9-9070-BAF1-1896C62E6AEF}"/>
              </a:ext>
            </a:extLst>
          </p:cNvPr>
          <p:cNvSpPr/>
          <p:nvPr/>
        </p:nvSpPr>
        <p:spPr>
          <a:xfrm>
            <a:off x="2025843" y="1558476"/>
            <a:ext cx="4609316" cy="40030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  <a:latin typeface="+mj-lt"/>
              </a:rPr>
              <a:t>Quantum neural networks</a:t>
            </a:r>
          </a:p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Quantum algorithms performing machine learning tasks applied to multispectral datasets</a:t>
            </a:r>
            <a:endParaRPr lang="pt-BR" sz="12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F7A358-801F-0E90-2A00-3E4CD4A6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7" y="3046206"/>
            <a:ext cx="3384376" cy="16630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2CB51A-6271-7460-7F44-1A567016E201}"/>
              </a:ext>
            </a:extLst>
          </p:cNvPr>
          <p:cNvSpPr txBox="1"/>
          <p:nvPr/>
        </p:nvSpPr>
        <p:spPr>
          <a:xfrm>
            <a:off x="2567608" y="4787860"/>
            <a:ext cx="36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A. Sebastianelli, D. A. Zaidenberg, D. Spiller, B. L. Saux, and S. L. Ullo, “On Circuit-Based Hybrid Quantum Neural Networks for Remote Sensing Imagery Classification,” IEEE Journal of Selected Topics in Applied Earth Observations and Remote Sensing, vol. 15, pp. 565–580, 2022.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9E9599-F710-00EF-0224-A4335979D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479" y="3052964"/>
            <a:ext cx="3041845" cy="16630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39E0AFF-271C-E56E-EB98-646641625E1A}"/>
              </a:ext>
            </a:extLst>
          </p:cNvPr>
          <p:cNvSpPr txBox="1"/>
          <p:nvPr/>
        </p:nvSpPr>
        <p:spPr>
          <a:xfrm>
            <a:off x="7592208" y="4788095"/>
            <a:ext cx="3131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Liu, Yunchao &amp; Arunachalam, Srinivasan, Temme, Kristan. “A rigorous and robust quantum speed-up in supervised machine learning”, Nature Physics, 17, 1-5, 2019.</a:t>
            </a:r>
          </a:p>
        </p:txBody>
      </p:sp>
      <p:sp>
        <p:nvSpPr>
          <p:cNvPr id="4" name="Grafik 16">
            <a:extLst>
              <a:ext uri="{FF2B5EF4-FFF2-40B4-BE49-F238E27FC236}">
                <a16:creationId xmlns:a16="http://schemas.microsoft.com/office/drawing/2014/main" id="{DDEB2AEA-886E-52DE-D3F5-3BD22961B48B}"/>
              </a:ext>
            </a:extLst>
          </p:cNvPr>
          <p:cNvSpPr/>
          <p:nvPr/>
        </p:nvSpPr>
        <p:spPr>
          <a:xfrm rot="5400000">
            <a:off x="637617" y="1602936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Mission</a:t>
            </a:r>
          </a:p>
          <a:p>
            <a:pPr algn="ctr"/>
            <a:r>
              <a:rPr lang="de-DE" sz="1000" b="1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5" name="Grafik 16">
            <a:extLst>
              <a:ext uri="{FF2B5EF4-FFF2-40B4-BE49-F238E27FC236}">
                <a16:creationId xmlns:a16="http://schemas.microsoft.com/office/drawing/2014/main" id="{93B34CCD-903E-D67C-8416-6F6F6C508FF3}"/>
              </a:ext>
            </a:extLst>
          </p:cNvPr>
          <p:cNvSpPr/>
          <p:nvPr/>
        </p:nvSpPr>
        <p:spPr>
          <a:xfrm rot="5400000">
            <a:off x="647743" y="2630713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Data acquisition</a:t>
            </a:r>
          </a:p>
        </p:txBody>
      </p:sp>
      <p:sp>
        <p:nvSpPr>
          <p:cNvPr id="6" name="Grafik 16">
            <a:extLst>
              <a:ext uri="{FF2B5EF4-FFF2-40B4-BE49-F238E27FC236}">
                <a16:creationId xmlns:a16="http://schemas.microsoft.com/office/drawing/2014/main" id="{E8BD2683-7F2E-27C1-F54C-F1EDC36D82AE}"/>
              </a:ext>
            </a:extLst>
          </p:cNvPr>
          <p:cNvSpPr/>
          <p:nvPr/>
        </p:nvSpPr>
        <p:spPr>
          <a:xfrm rot="5400000">
            <a:off x="649871" y="3658491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Raw data processing</a:t>
            </a:r>
          </a:p>
        </p:txBody>
      </p:sp>
      <p:sp>
        <p:nvSpPr>
          <p:cNvPr id="7" name="Grafik 16">
            <a:extLst>
              <a:ext uri="{FF2B5EF4-FFF2-40B4-BE49-F238E27FC236}">
                <a16:creationId xmlns:a16="http://schemas.microsoft.com/office/drawing/2014/main" id="{82B38EB3-4F8F-2854-E682-754F7708832B}"/>
              </a:ext>
            </a:extLst>
          </p:cNvPr>
          <p:cNvSpPr/>
          <p:nvPr/>
        </p:nvSpPr>
        <p:spPr>
          <a:xfrm rot="5400000">
            <a:off x="647743" y="4685096"/>
            <a:ext cx="1080120" cy="883145"/>
          </a:xfrm>
          <a:custGeom>
            <a:avLst/>
            <a:gdLst>
              <a:gd name="connsiteX0" fmla="*/ 39171 w 2265246"/>
              <a:gd name="connsiteY0" fmla="*/ -286 h 538829"/>
              <a:gd name="connsiteX1" fmla="*/ 23931 w 2265246"/>
              <a:gd name="connsiteY1" fmla="*/ 47339 h 538829"/>
              <a:gd name="connsiteX2" fmla="*/ 263199 w 2265246"/>
              <a:gd name="connsiteY2" fmla="*/ 217742 h 538829"/>
              <a:gd name="connsiteX3" fmla="*/ 263770 w 2265246"/>
              <a:gd name="connsiteY3" fmla="*/ 313754 h 538829"/>
              <a:gd name="connsiteX4" fmla="*/ 23264 w 2265246"/>
              <a:gd name="connsiteY4" fmla="*/ 490061 h 538829"/>
              <a:gd name="connsiteX5" fmla="*/ 39171 w 2265246"/>
              <a:gd name="connsiteY5" fmla="*/ 538544 h 538829"/>
              <a:gd name="connsiteX6" fmla="*/ 1848921 w 2265246"/>
              <a:gd name="connsiteY6" fmla="*/ 538544 h 538829"/>
              <a:gd name="connsiteX7" fmla="*/ 1997415 w 2265246"/>
              <a:gd name="connsiteY7" fmla="*/ 490919 h 538829"/>
              <a:gd name="connsiteX8" fmla="*/ 2237636 w 2265246"/>
              <a:gd name="connsiteY8" fmla="*/ 317373 h 538829"/>
              <a:gd name="connsiteX9" fmla="*/ 2237636 w 2265246"/>
              <a:gd name="connsiteY9" fmla="*/ 221361 h 538829"/>
              <a:gd name="connsiteX10" fmla="*/ 1997701 w 2265246"/>
              <a:gd name="connsiteY10" fmla="*/ 48006 h 538829"/>
              <a:gd name="connsiteX11" fmla="*/ 1849206 w 2265246"/>
              <a:gd name="connsiteY11" fmla="*/ 381 h 5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246" h="538829">
                <a:moveTo>
                  <a:pt x="39171" y="-286"/>
                </a:moveTo>
                <a:cubicBezTo>
                  <a:pt x="-6168" y="-286"/>
                  <a:pt x="-13026" y="20955"/>
                  <a:pt x="23931" y="47339"/>
                </a:cubicBezTo>
                <a:lnTo>
                  <a:pt x="263199" y="217742"/>
                </a:lnTo>
                <a:cubicBezTo>
                  <a:pt x="300060" y="244031"/>
                  <a:pt x="300346" y="286988"/>
                  <a:pt x="263770" y="313754"/>
                </a:cubicBezTo>
                <a:lnTo>
                  <a:pt x="23264" y="490061"/>
                </a:lnTo>
                <a:cubicBezTo>
                  <a:pt x="-13312" y="516827"/>
                  <a:pt x="-6168" y="538544"/>
                  <a:pt x="39171" y="538544"/>
                </a:cubicBezTo>
                <a:lnTo>
                  <a:pt x="1848921" y="538544"/>
                </a:lnTo>
                <a:cubicBezTo>
                  <a:pt x="1901775" y="536181"/>
                  <a:pt x="1953048" y="519741"/>
                  <a:pt x="1997415" y="490919"/>
                </a:cubicBezTo>
                <a:lnTo>
                  <a:pt x="2237636" y="317373"/>
                </a:lnTo>
                <a:cubicBezTo>
                  <a:pt x="2274307" y="290894"/>
                  <a:pt x="2274307" y="247841"/>
                  <a:pt x="2237636" y="221361"/>
                </a:cubicBezTo>
                <a:lnTo>
                  <a:pt x="1997701" y="48006"/>
                </a:lnTo>
                <a:cubicBezTo>
                  <a:pt x="1953334" y="19184"/>
                  <a:pt x="1902061" y="2743"/>
                  <a:pt x="1849206" y="38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vert="vert270" rtlCol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de-DE" sz="1000" b="1" dirty="0">
                <a:solidFill>
                  <a:schemeClr val="bg1"/>
                </a:solidFill>
              </a:rPr>
              <a:t>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67C311-BB92-FDA6-DEE0-E45EB2E75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93" y="1139769"/>
            <a:ext cx="768121" cy="834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4B3816-50A1-BC58-7EE8-7E142C0AB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472" y="1139769"/>
            <a:ext cx="768121" cy="834338"/>
          </a:xfrm>
          <a:prstGeom prst="rect">
            <a:avLst/>
          </a:prstGeom>
        </p:spPr>
      </p:pic>
      <p:pic>
        <p:nvPicPr>
          <p:cNvPr id="14" name="Immagine 10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7E158EC5-D4B7-617C-0959-4055FAB7B0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093" t="21156" r="27140" b="10255"/>
          <a:stretch/>
        </p:blipFill>
        <p:spPr>
          <a:xfrm>
            <a:off x="11180214" y="1139769"/>
            <a:ext cx="768121" cy="83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8319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examples</a:t>
            </a:r>
            <a:endParaRPr lang="en-US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13" name="Rechteck 5">
            <a:extLst>
              <a:ext uri="{FF2B5EF4-FFF2-40B4-BE49-F238E27FC236}">
                <a16:creationId xmlns:a16="http://schemas.microsoft.com/office/drawing/2014/main" id="{3D07FE89-A49E-484A-B495-DB0341FDC683}"/>
              </a:ext>
            </a:extLst>
          </p:cNvPr>
          <p:cNvSpPr/>
          <p:nvPr/>
        </p:nvSpPr>
        <p:spPr>
          <a:xfrm>
            <a:off x="802462" y="1103419"/>
            <a:ext cx="10617181" cy="5183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TODO: </a:t>
            </a:r>
            <a:r>
              <a:rPr lang="en-US" sz="1600" dirty="0">
                <a:solidFill>
                  <a:schemeClr val="tx1"/>
                </a:solidFill>
              </a:rPr>
              <a:t>prepare </a:t>
            </a:r>
            <a:r>
              <a:rPr lang="en-US" sz="1600" dirty="0" err="1">
                <a:solidFill>
                  <a:schemeClr val="tx1"/>
                </a:solidFill>
              </a:rPr>
              <a:t>Jupyter</a:t>
            </a:r>
            <a:r>
              <a:rPr lang="en-US" sz="1600" dirty="0">
                <a:solidFill>
                  <a:schemeClr val="tx1"/>
                </a:solidFill>
              </a:rPr>
              <a:t> notebook, switch screen OR present screenshots (not intending to run anything anyway)</a:t>
            </a:r>
          </a:p>
        </p:txBody>
      </p:sp>
      <p:sp>
        <p:nvSpPr>
          <p:cNvPr id="19" name="Rechteck 5">
            <a:extLst>
              <a:ext uri="{FF2B5EF4-FFF2-40B4-BE49-F238E27FC236}">
                <a16:creationId xmlns:a16="http://schemas.microsoft.com/office/drawing/2014/main" id="{1600CDE9-34E3-67A2-DC3D-CC90CD57FCEF}"/>
              </a:ext>
            </a:extLst>
          </p:cNvPr>
          <p:cNvSpPr/>
          <p:nvPr/>
        </p:nvSpPr>
        <p:spPr>
          <a:xfrm>
            <a:off x="479376" y="1824521"/>
            <a:ext cx="4536504" cy="3670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Acquisition planning for EO satellites</a:t>
            </a: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Use case for quantum optimization algorithms: QAOA, QA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hteck 5">
            <a:extLst>
              <a:ext uri="{FF2B5EF4-FFF2-40B4-BE49-F238E27FC236}">
                <a16:creationId xmlns:a16="http://schemas.microsoft.com/office/drawing/2014/main" id="{82FE2960-2142-709D-1E64-00B433D62A07}"/>
              </a:ext>
            </a:extLst>
          </p:cNvPr>
          <p:cNvSpPr/>
          <p:nvPr/>
        </p:nvSpPr>
        <p:spPr>
          <a:xfrm>
            <a:off x="6111053" y="1824521"/>
            <a:ext cx="5233083" cy="3670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Semantic segmentation of satellite images</a:t>
            </a: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Use case for quantum machine learning algorithms: QNN, quantum kernels</a:t>
            </a:r>
            <a:endParaRPr lang="en-US" dirty="0"/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746492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 planning for EO satellites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13" name="Rechteck 5">
            <a:extLst>
              <a:ext uri="{FF2B5EF4-FFF2-40B4-BE49-F238E27FC236}">
                <a16:creationId xmlns:a16="http://schemas.microsoft.com/office/drawing/2014/main" id="{3D07FE89-A49E-484A-B495-DB0341FDC683}"/>
              </a:ext>
            </a:extLst>
          </p:cNvPr>
          <p:cNvSpPr/>
          <p:nvPr/>
        </p:nvSpPr>
        <p:spPr>
          <a:xfrm>
            <a:off x="802462" y="1103419"/>
            <a:ext cx="10617181" cy="5183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TODO: </a:t>
            </a:r>
            <a:r>
              <a:rPr lang="en-US" sz="1600" dirty="0">
                <a:solidFill>
                  <a:schemeClr val="tx1"/>
                </a:solidFill>
              </a:rPr>
              <a:t>prepare </a:t>
            </a:r>
            <a:r>
              <a:rPr lang="en-US" sz="1600" dirty="0" err="1">
                <a:solidFill>
                  <a:schemeClr val="tx1"/>
                </a:solidFill>
              </a:rPr>
              <a:t>Jupyter</a:t>
            </a:r>
            <a:r>
              <a:rPr lang="en-US" sz="1600" dirty="0">
                <a:solidFill>
                  <a:schemeClr val="tx1"/>
                </a:solidFill>
              </a:rPr>
              <a:t> notebook, switch screen OR present screenshots (not intending to run anything anyway)</a:t>
            </a:r>
          </a:p>
        </p:txBody>
      </p:sp>
      <p:sp>
        <p:nvSpPr>
          <p:cNvPr id="19" name="Rechteck 5">
            <a:extLst>
              <a:ext uri="{FF2B5EF4-FFF2-40B4-BE49-F238E27FC236}">
                <a16:creationId xmlns:a16="http://schemas.microsoft.com/office/drawing/2014/main" id="{1600CDE9-34E3-67A2-DC3D-CC90CD57FCEF}"/>
              </a:ext>
            </a:extLst>
          </p:cNvPr>
          <p:cNvSpPr/>
          <p:nvPr/>
        </p:nvSpPr>
        <p:spPr>
          <a:xfrm>
            <a:off x="479375" y="1824521"/>
            <a:ext cx="10940267" cy="3670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Two algorithms: </a:t>
            </a:r>
            <a:r>
              <a:rPr lang="en-US" sz="1600" dirty="0">
                <a:solidFill>
                  <a:schemeClr val="tx1"/>
                </a:solidFill>
              </a:rPr>
              <a:t>QAOA, QA (see previous sections)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Tools:</a:t>
            </a: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QAOA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Circuit simulation with </a:t>
            </a:r>
            <a:r>
              <a:rPr lang="en-US" sz="1600" dirty="0" err="1">
                <a:solidFill>
                  <a:schemeClr val="tx1"/>
                </a:solidFill>
              </a:rPr>
              <a:t>Qiskit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QA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D-Wave Ocean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600" dirty="0" err="1">
                <a:solidFill>
                  <a:schemeClr val="tx1"/>
                </a:solidFill>
              </a:rPr>
              <a:t>mqt-satellitesolver</a:t>
            </a:r>
            <a:r>
              <a:rPr lang="en-US" sz="1600" dirty="0">
                <a:solidFill>
                  <a:schemeClr val="tx1"/>
                </a:solidFill>
              </a:rPr>
              <a:t> great library for creating problem instances and testing QAOA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52474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of satellite images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13" name="Rechteck 5">
            <a:extLst>
              <a:ext uri="{FF2B5EF4-FFF2-40B4-BE49-F238E27FC236}">
                <a16:creationId xmlns:a16="http://schemas.microsoft.com/office/drawing/2014/main" id="{3D07FE89-A49E-484A-B495-DB0341FDC683}"/>
              </a:ext>
            </a:extLst>
          </p:cNvPr>
          <p:cNvSpPr/>
          <p:nvPr/>
        </p:nvSpPr>
        <p:spPr>
          <a:xfrm>
            <a:off x="802462" y="1103419"/>
            <a:ext cx="10617181" cy="5183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TODO: </a:t>
            </a:r>
            <a:r>
              <a:rPr lang="en-US" sz="1600" dirty="0">
                <a:solidFill>
                  <a:schemeClr val="tx1"/>
                </a:solidFill>
              </a:rPr>
              <a:t>prepare </a:t>
            </a:r>
            <a:r>
              <a:rPr lang="en-US" sz="1600" dirty="0" err="1">
                <a:solidFill>
                  <a:schemeClr val="tx1"/>
                </a:solidFill>
              </a:rPr>
              <a:t>Jupyter</a:t>
            </a:r>
            <a:r>
              <a:rPr lang="en-US" sz="1600" dirty="0">
                <a:solidFill>
                  <a:schemeClr val="tx1"/>
                </a:solidFill>
              </a:rPr>
              <a:t> notebook, switch screen OR present screenshots (not intending to run anything anyway)</a:t>
            </a:r>
          </a:p>
        </p:txBody>
      </p:sp>
      <p:sp>
        <p:nvSpPr>
          <p:cNvPr id="19" name="Rechteck 5">
            <a:extLst>
              <a:ext uri="{FF2B5EF4-FFF2-40B4-BE49-F238E27FC236}">
                <a16:creationId xmlns:a16="http://schemas.microsoft.com/office/drawing/2014/main" id="{1600CDE9-34E3-67A2-DC3D-CC90CD57FCEF}"/>
              </a:ext>
            </a:extLst>
          </p:cNvPr>
          <p:cNvSpPr/>
          <p:nvPr/>
        </p:nvSpPr>
        <p:spPr>
          <a:xfrm>
            <a:off x="479375" y="1824521"/>
            <a:ext cx="10940267" cy="3670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Two algorithms: </a:t>
            </a:r>
            <a:r>
              <a:rPr lang="en-US" sz="1600" dirty="0">
                <a:solidFill>
                  <a:schemeClr val="tx1"/>
                </a:solidFill>
              </a:rPr>
              <a:t>QNN, quantum kernels (see previous sections)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Tools:</a:t>
            </a: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QNN, quantum kernels: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Circuit simulation with </a:t>
            </a:r>
            <a:r>
              <a:rPr lang="en-US" sz="1600" dirty="0" err="1">
                <a:solidFill>
                  <a:schemeClr val="tx1"/>
                </a:solidFill>
              </a:rPr>
              <a:t>Qiskit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984377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US" noProof="0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9" name="Rechteck 5">
            <a:extLst>
              <a:ext uri="{FF2B5EF4-FFF2-40B4-BE49-F238E27FC236}">
                <a16:creationId xmlns:a16="http://schemas.microsoft.com/office/drawing/2014/main" id="{1600CDE9-34E3-67A2-DC3D-CC90CD57FCEF}"/>
              </a:ext>
            </a:extLst>
          </p:cNvPr>
          <p:cNvSpPr/>
          <p:nvPr/>
        </p:nvSpPr>
        <p:spPr>
          <a:xfrm>
            <a:off x="479376" y="1362587"/>
            <a:ext cx="10801200" cy="1346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Summary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Something something quantum computing something </a:t>
            </a:r>
            <a:r>
              <a:rPr lang="en-US" sz="1600" dirty="0" err="1">
                <a:solidFill>
                  <a:schemeClr val="tx1"/>
                </a:solidFill>
              </a:rPr>
              <a:t>something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AB932B31-61CE-C67F-CE54-F3EC9255C0F1}"/>
              </a:ext>
            </a:extLst>
          </p:cNvPr>
          <p:cNvSpPr/>
          <p:nvPr/>
        </p:nvSpPr>
        <p:spPr>
          <a:xfrm>
            <a:off x="1307468" y="3933056"/>
            <a:ext cx="9577063" cy="15623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Session “Quantum Approaches in Remote Sensing” </a:t>
            </a:r>
            <a:r>
              <a:rPr lang="en-US" sz="1600" dirty="0">
                <a:solidFill>
                  <a:schemeClr val="tx1"/>
                </a:solidFill>
              </a:rPr>
              <a:t>(tomorrow, 9.30-10.30, in this room)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Quantum neural network for semantic segmentation of radar sounder images: </a:t>
            </a:r>
            <a:r>
              <a:rPr lang="en-US" sz="1600" dirty="0">
                <a:solidFill>
                  <a:schemeClr val="tx1"/>
                </a:solidFill>
              </a:rPr>
              <a:t>9.45-10.00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Quantum annealing for semantic segmentation of optical images: </a:t>
            </a:r>
            <a:r>
              <a:rPr lang="en-US" sz="1600" dirty="0">
                <a:solidFill>
                  <a:schemeClr val="tx1"/>
                </a:solidFill>
              </a:rPr>
              <a:t>10.15-10.30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5245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C0AF85-E777-43F9-995C-9D46568F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24000"/>
            <a:ext cx="11449050" cy="656728"/>
          </a:xfrm>
        </p:spPr>
        <p:txBody>
          <a:bodyPr/>
          <a:lstStyle/>
          <a:p>
            <a:r>
              <a:rPr lang="en-US" dirty="0"/>
              <a:t>Tutorial structure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3068E6-20EA-43D4-B4AD-ED0E7D772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54D58F-CD29-9F9A-1D18-29CF3B7D70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F03E0-154B-0801-10D7-E0D80215D897}"/>
              </a:ext>
            </a:extLst>
          </p:cNvPr>
          <p:cNvSpPr txBox="1"/>
          <p:nvPr/>
        </p:nvSpPr>
        <p:spPr>
          <a:xfrm>
            <a:off x="1127448" y="1916832"/>
            <a:ext cx="993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1" dirty="0"/>
              <a:t>Quantum computing </a:t>
            </a:r>
            <a:r>
              <a:rPr lang="pt-BR" i="1" dirty="0"/>
              <a:t>is defined according to the postulates and laws of </a:t>
            </a:r>
            <a:r>
              <a:rPr lang="pt-BR" b="1" i="1" dirty="0"/>
              <a:t>quantum mechanics.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39934890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Quantum mechanics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CC45F7D-E3E4-4EF0-9BD2-EAD57B3FDC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0" dirty="0"/>
              <a:t>Fundamentals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8" name="Rechteck 5">
            <a:extLst>
              <a:ext uri="{FF2B5EF4-FFF2-40B4-BE49-F238E27FC236}">
                <a16:creationId xmlns:a16="http://schemas.microsoft.com/office/drawing/2014/main" id="{10CC06A6-97E9-9070-BAF1-1896C62E6AEF}"/>
              </a:ext>
            </a:extLst>
          </p:cNvPr>
          <p:cNvSpPr/>
          <p:nvPr/>
        </p:nvSpPr>
        <p:spPr>
          <a:xfrm>
            <a:off x="767408" y="3717033"/>
            <a:ext cx="3415654" cy="13681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Superposition</a:t>
            </a:r>
          </a:p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Quantum systems can be described as a superposition of quantum states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b="1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D27E6B-012D-70BD-5419-E2EF58E8EB40}"/>
              </a:ext>
            </a:extLst>
          </p:cNvPr>
          <p:cNvSpPr txBox="1"/>
          <p:nvPr/>
        </p:nvSpPr>
        <p:spPr>
          <a:xfrm>
            <a:off x="1127448" y="1979548"/>
            <a:ext cx="993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1" dirty="0"/>
              <a:t>Quantum computing </a:t>
            </a:r>
            <a:r>
              <a:rPr lang="pt-BR" i="1" dirty="0"/>
              <a:t>is defined according to the postulates and laws of </a:t>
            </a:r>
            <a:r>
              <a:rPr lang="pt-BR" b="1" i="1" dirty="0"/>
              <a:t>quantum mechanics.</a:t>
            </a:r>
            <a:endParaRPr lang="en-US" b="1" i="1" dirty="0"/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99439B6E-10C8-E12E-9386-2FB9EABC8BFB}"/>
              </a:ext>
            </a:extLst>
          </p:cNvPr>
          <p:cNvSpPr/>
          <p:nvPr/>
        </p:nvSpPr>
        <p:spPr>
          <a:xfrm>
            <a:off x="4388172" y="3717032"/>
            <a:ext cx="3415655" cy="13681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Measurement</a:t>
            </a:r>
          </a:p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Measuring the state of a quantum system affects the state of the system in a random way</a:t>
            </a:r>
            <a:endParaRPr lang="en-US" sz="1200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b="1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DF12AD2-8479-72C3-3DA3-DBCC9DC7566B}"/>
              </a:ext>
            </a:extLst>
          </p:cNvPr>
          <p:cNvSpPr/>
          <p:nvPr/>
        </p:nvSpPr>
        <p:spPr>
          <a:xfrm>
            <a:off x="8008937" y="3717032"/>
            <a:ext cx="3415655" cy="13681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Entanglement</a:t>
            </a:r>
          </a:p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In an entangled system, the states of the system particles are related to each other</a:t>
            </a:r>
            <a:endParaRPr lang="en-US" sz="1200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b="1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8DD771-D037-B0C2-F1EB-4A9B02D8798B}"/>
              </a:ext>
            </a:extLst>
          </p:cNvPr>
          <p:cNvSpPr txBox="1"/>
          <p:nvPr/>
        </p:nvSpPr>
        <p:spPr>
          <a:xfrm>
            <a:off x="1114746" y="3193231"/>
            <a:ext cx="9937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/>
              <a:t>Underlying concepts: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2519367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Quantum computing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CC45F7D-E3E4-4EF0-9BD2-EAD57B3FDC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0" dirty="0"/>
              <a:t>Quantum information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hteck 5">
                <a:extLst>
                  <a:ext uri="{FF2B5EF4-FFF2-40B4-BE49-F238E27FC236}">
                    <a16:creationId xmlns:a16="http://schemas.microsoft.com/office/drawing/2014/main" id="{10CC06A6-97E9-9070-BAF1-1896C62E6AEF}"/>
                  </a:ext>
                </a:extLst>
              </p:cNvPr>
              <p:cNvSpPr/>
              <p:nvPr/>
            </p:nvSpPr>
            <p:spPr>
              <a:xfrm>
                <a:off x="1492262" y="1846730"/>
                <a:ext cx="4248472" cy="338247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t"/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  <a:latin typeface="+mj-lt"/>
                  </a:rPr>
                  <a:t>Classical bit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latin typeface="+mj-lt"/>
                  </a:rPr>
                  <a:t>It can be either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+mj-lt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Aft>
                    <a:spcPts val="600"/>
                  </a:spcAft>
                </a:pPr>
                <a:endParaRPr lang="en-US" sz="1200" b="1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Aft>
                    <a:spcPts val="600"/>
                  </a:spcAft>
                </a:pPr>
                <a:endParaRPr lang="pt-BR" sz="12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Rechteck 5">
                <a:extLst>
                  <a:ext uri="{FF2B5EF4-FFF2-40B4-BE49-F238E27FC236}">
                    <a16:creationId xmlns:a16="http://schemas.microsoft.com/office/drawing/2014/main" id="{10CC06A6-97E9-9070-BAF1-1896C62E6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262" y="1846730"/>
                <a:ext cx="4248472" cy="33824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5">
                <a:extLst>
                  <a:ext uri="{FF2B5EF4-FFF2-40B4-BE49-F238E27FC236}">
                    <a16:creationId xmlns:a16="http://schemas.microsoft.com/office/drawing/2014/main" id="{99439B6E-10C8-E12E-9386-2FB9EABC8BFB}"/>
                  </a:ext>
                </a:extLst>
              </p:cNvPr>
              <p:cNvSpPr/>
              <p:nvPr/>
            </p:nvSpPr>
            <p:spPr>
              <a:xfrm>
                <a:off x="6456040" y="1846730"/>
                <a:ext cx="4248472" cy="338247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t"/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Quantum bit (qubit)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tx1"/>
                    </a:solidFill>
                  </a:rPr>
                  <a:t>It can be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pt-BR" sz="2000" dirty="0">
                    <a:solidFill>
                      <a:schemeClr val="tx1"/>
                    </a:solidFill>
                  </a:rPr>
                  <a:t>,</a:t>
                </a:r>
                <a:r>
                  <a:rPr lang="pt-BR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000" b="0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or both at the same time!</a:t>
                </a:r>
                <a:endParaRPr lang="en-US" sz="2000" b="0" dirty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hteck 5">
                <a:extLst>
                  <a:ext uri="{FF2B5EF4-FFF2-40B4-BE49-F238E27FC236}">
                    <a16:creationId xmlns:a16="http://schemas.microsoft.com/office/drawing/2014/main" id="{99439B6E-10C8-E12E-9386-2FB9EABC8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846730"/>
                <a:ext cx="4248472" cy="33824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F46BD78B-8754-1F04-4518-2E46186E5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85655"/>
              </p:ext>
            </p:extLst>
          </p:nvPr>
        </p:nvGraphicFramePr>
        <p:xfrm>
          <a:off x="2153458" y="3412274"/>
          <a:ext cx="2926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6297479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5581276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69964454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3727133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2264810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869561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0218995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294120317"/>
                    </a:ext>
                  </a:extLst>
                </a:gridCol>
              </a:tblGrid>
              <a:tr h="3258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4329"/>
                  </a:ext>
                </a:extLst>
              </a:tr>
              <a:tr h="32580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988080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C9D3CDEA-537A-89C6-BEDA-C249C9154077}"/>
              </a:ext>
            </a:extLst>
          </p:cNvPr>
          <p:cNvSpPr/>
          <p:nvPr/>
        </p:nvSpPr>
        <p:spPr>
          <a:xfrm>
            <a:off x="7896200" y="3069104"/>
            <a:ext cx="13716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B0D96AA-6528-4984-DC45-32564171B779}"/>
              </a:ext>
            </a:extLst>
          </p:cNvPr>
          <p:cNvSpPr/>
          <p:nvPr/>
        </p:nvSpPr>
        <p:spPr>
          <a:xfrm flipH="1">
            <a:off x="8353400" y="3069104"/>
            <a:ext cx="457200" cy="1371600"/>
          </a:xfrm>
          <a:prstGeom prst="arc">
            <a:avLst>
              <a:gd name="adj1" fmla="val 16222578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C1C97AD-1684-624A-5813-DE65D734507A}"/>
              </a:ext>
            </a:extLst>
          </p:cNvPr>
          <p:cNvSpPr/>
          <p:nvPr/>
        </p:nvSpPr>
        <p:spPr>
          <a:xfrm>
            <a:off x="8353400" y="3069104"/>
            <a:ext cx="457200" cy="1371600"/>
          </a:xfrm>
          <a:prstGeom prst="arc">
            <a:avLst>
              <a:gd name="adj1" fmla="val 16200000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F683AD7-C282-2F0E-FD65-0DA7751CD6BA}"/>
              </a:ext>
            </a:extLst>
          </p:cNvPr>
          <p:cNvSpPr/>
          <p:nvPr/>
        </p:nvSpPr>
        <p:spPr>
          <a:xfrm rot="16200000">
            <a:off x="8353400" y="3060230"/>
            <a:ext cx="457200" cy="1371600"/>
          </a:xfrm>
          <a:prstGeom prst="arc">
            <a:avLst>
              <a:gd name="adj1" fmla="val 16200000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925404-53F5-785A-35A3-6A0E3325416C}"/>
              </a:ext>
            </a:extLst>
          </p:cNvPr>
          <p:cNvSpPr/>
          <p:nvPr/>
        </p:nvSpPr>
        <p:spPr>
          <a:xfrm>
            <a:off x="8549996" y="3714026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7C82D8-F5C6-D482-5EDC-00F27F7A5357}"/>
              </a:ext>
            </a:extLst>
          </p:cNvPr>
          <p:cNvCxnSpPr>
            <a:cxnSpLocks/>
          </p:cNvCxnSpPr>
          <p:nvPr/>
        </p:nvCxnSpPr>
        <p:spPr>
          <a:xfrm flipH="1">
            <a:off x="7941920" y="3973940"/>
            <a:ext cx="411480" cy="4114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9D7178-8367-20F5-D743-A3DDA872E6C4}"/>
              </a:ext>
            </a:extLst>
          </p:cNvPr>
          <p:cNvCxnSpPr>
            <a:cxnSpLocks/>
          </p:cNvCxnSpPr>
          <p:nvPr/>
        </p:nvCxnSpPr>
        <p:spPr>
          <a:xfrm flipH="1">
            <a:off x="8353400" y="3297718"/>
            <a:ext cx="690106" cy="67553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43EF0E-53BA-8E5A-3382-9DCAF33F03DF}"/>
              </a:ext>
            </a:extLst>
          </p:cNvPr>
          <p:cNvCxnSpPr>
            <a:cxnSpLocks/>
          </p:cNvCxnSpPr>
          <p:nvPr/>
        </p:nvCxnSpPr>
        <p:spPr>
          <a:xfrm flipH="1">
            <a:off x="7709014" y="3747989"/>
            <a:ext cx="18718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2869D1-02C6-2B77-D675-43E36495A4C7}"/>
              </a:ext>
            </a:extLst>
          </p:cNvPr>
          <p:cNvCxnSpPr>
            <a:cxnSpLocks/>
          </p:cNvCxnSpPr>
          <p:nvPr/>
        </p:nvCxnSpPr>
        <p:spPr>
          <a:xfrm flipH="1" flipV="1">
            <a:off x="7896200" y="3748481"/>
            <a:ext cx="1371558" cy="509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15BC26-7884-9C14-020C-7C48477D542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7896221" y="3779880"/>
            <a:ext cx="1371558" cy="420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8D2A657-82B2-5045-EBB3-EA0C954E4DAE}"/>
              </a:ext>
            </a:extLst>
          </p:cNvPr>
          <p:cNvCxnSpPr/>
          <p:nvPr/>
        </p:nvCxnSpPr>
        <p:spPr>
          <a:xfrm>
            <a:off x="8618004" y="3750621"/>
            <a:ext cx="6400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083DFED-B67A-9572-9A29-A35F0E3FA88A}"/>
              </a:ext>
            </a:extLst>
          </p:cNvPr>
          <p:cNvCxnSpPr>
            <a:cxnSpLocks/>
          </p:cNvCxnSpPr>
          <p:nvPr/>
        </p:nvCxnSpPr>
        <p:spPr>
          <a:xfrm rot="16200000">
            <a:off x="8259857" y="3389144"/>
            <a:ext cx="6400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32D67E8-BE01-50CF-EF74-8C8665175797}"/>
              </a:ext>
            </a:extLst>
          </p:cNvPr>
          <p:cNvCxnSpPr>
            <a:cxnSpLocks/>
          </p:cNvCxnSpPr>
          <p:nvPr/>
        </p:nvCxnSpPr>
        <p:spPr>
          <a:xfrm rot="5400000" flipV="1">
            <a:off x="8259857" y="4116500"/>
            <a:ext cx="6400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8213BF-8B7B-E5AC-2973-12909E37A8C4}"/>
              </a:ext>
            </a:extLst>
          </p:cNvPr>
          <p:cNvCxnSpPr>
            <a:cxnSpLocks/>
          </p:cNvCxnSpPr>
          <p:nvPr/>
        </p:nvCxnSpPr>
        <p:spPr>
          <a:xfrm flipV="1">
            <a:off x="8577356" y="2853080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EEBD5FB-5F21-2CCF-18BF-CF0F3C80F171}"/>
              </a:ext>
            </a:extLst>
          </p:cNvPr>
          <p:cNvCxnSpPr>
            <a:cxnSpLocks/>
          </p:cNvCxnSpPr>
          <p:nvPr/>
        </p:nvCxnSpPr>
        <p:spPr>
          <a:xfrm rot="5400000" flipV="1">
            <a:off x="9375770" y="3643519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38193D8-9697-31F2-B392-7959329BC828}"/>
              </a:ext>
            </a:extLst>
          </p:cNvPr>
          <p:cNvCxnSpPr>
            <a:cxnSpLocks/>
          </p:cNvCxnSpPr>
          <p:nvPr/>
        </p:nvCxnSpPr>
        <p:spPr>
          <a:xfrm rot="2700000" flipV="1">
            <a:off x="9146667" y="3096396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1785F8-411D-A427-BD4F-E1085C9C1C85}"/>
                  </a:ext>
                </a:extLst>
              </p:cNvPr>
              <p:cNvSpPr txBox="1"/>
              <p:nvPr/>
            </p:nvSpPr>
            <p:spPr>
              <a:xfrm>
                <a:off x="8549996" y="2708920"/>
                <a:ext cx="457200" cy="32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|0⟩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1785F8-411D-A427-BD4F-E1085C9C1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996" y="2708920"/>
                <a:ext cx="457200" cy="326243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6B0D017-D091-D747-1CAB-600623ADFDFB}"/>
                  </a:ext>
                </a:extLst>
              </p:cNvPr>
              <p:cNvSpPr txBox="1"/>
              <p:nvPr/>
            </p:nvSpPr>
            <p:spPr>
              <a:xfrm>
                <a:off x="8549996" y="4467762"/>
                <a:ext cx="457200" cy="32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|1⟩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6B0D017-D091-D747-1CAB-600623ADF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996" y="4467762"/>
                <a:ext cx="457200" cy="326243"/>
              </a:xfrm>
              <a:prstGeom prst="rect">
                <a:avLst/>
              </a:prstGeom>
              <a:blipFill>
                <a:blip r:embed="rId6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8EE516D-39E7-3BB3-0C54-9F4233207506}"/>
              </a:ext>
            </a:extLst>
          </p:cNvPr>
          <p:cNvCxnSpPr>
            <a:cxnSpLocks/>
          </p:cNvCxnSpPr>
          <p:nvPr/>
        </p:nvCxnSpPr>
        <p:spPr>
          <a:xfrm flipV="1">
            <a:off x="8584885" y="4454274"/>
            <a:ext cx="0" cy="16553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34588A-211D-F577-77E5-1A176C255467}"/>
                  </a:ext>
                </a:extLst>
              </p:cNvPr>
              <p:cNvSpPr txBox="1"/>
              <p:nvPr/>
            </p:nvSpPr>
            <p:spPr>
              <a:xfrm>
                <a:off x="9375770" y="3450811"/>
                <a:ext cx="1058454" cy="580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|0⟩+|1⟩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34588A-211D-F577-77E5-1A176C255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770" y="3450811"/>
                <a:ext cx="1058454" cy="580800"/>
              </a:xfrm>
              <a:prstGeom prst="rect">
                <a:avLst/>
              </a:prstGeom>
              <a:blipFill>
                <a:blip r:embed="rId7"/>
                <a:stretch>
                  <a:fillRect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C6CE949C-5E3F-7205-D7A0-F5532377258B}"/>
              </a:ext>
            </a:extLst>
          </p:cNvPr>
          <p:cNvSpPr/>
          <p:nvPr/>
        </p:nvSpPr>
        <p:spPr>
          <a:xfrm rot="16200000" flipH="1">
            <a:off x="8353400" y="3060230"/>
            <a:ext cx="457200" cy="1371600"/>
          </a:xfrm>
          <a:prstGeom prst="arc">
            <a:avLst>
              <a:gd name="adj1" fmla="val 16222578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9B5348-B324-AC63-523B-ED38A0B8995C}"/>
              </a:ext>
            </a:extLst>
          </p:cNvPr>
          <p:cNvSpPr txBox="1"/>
          <p:nvPr/>
        </p:nvSpPr>
        <p:spPr>
          <a:xfrm>
            <a:off x="7603371" y="4904046"/>
            <a:ext cx="1947969" cy="253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100" i="1" dirty="0"/>
              <a:t>Bloch sphere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38230555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Quantum computing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CC45F7D-E3E4-4EF0-9BD2-EAD57B3FDC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0" dirty="0"/>
              <a:t>Qubit measurement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31E844-0E6B-71CE-5037-3B0C2083C0CB}"/>
              </a:ext>
            </a:extLst>
          </p:cNvPr>
          <p:cNvSpPr/>
          <p:nvPr/>
        </p:nvSpPr>
        <p:spPr>
          <a:xfrm>
            <a:off x="1603192" y="2276872"/>
            <a:ext cx="13716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81139260-7587-942C-D2F0-D4E9FD9AC989}"/>
              </a:ext>
            </a:extLst>
          </p:cNvPr>
          <p:cNvSpPr/>
          <p:nvPr/>
        </p:nvSpPr>
        <p:spPr>
          <a:xfrm flipH="1">
            <a:off x="2060392" y="2276872"/>
            <a:ext cx="457200" cy="1371600"/>
          </a:xfrm>
          <a:prstGeom prst="arc">
            <a:avLst>
              <a:gd name="adj1" fmla="val 16222578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FA51649E-80FC-5F24-EF75-4764E9AF2CAB}"/>
              </a:ext>
            </a:extLst>
          </p:cNvPr>
          <p:cNvSpPr/>
          <p:nvPr/>
        </p:nvSpPr>
        <p:spPr>
          <a:xfrm>
            <a:off x="2060392" y="2276872"/>
            <a:ext cx="457200" cy="1371600"/>
          </a:xfrm>
          <a:prstGeom prst="arc">
            <a:avLst>
              <a:gd name="adj1" fmla="val 16200000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6F4516FB-99C5-33FB-4349-77E6C0FF8784}"/>
              </a:ext>
            </a:extLst>
          </p:cNvPr>
          <p:cNvSpPr/>
          <p:nvPr/>
        </p:nvSpPr>
        <p:spPr>
          <a:xfrm rot="16200000">
            <a:off x="2060392" y="2267998"/>
            <a:ext cx="457200" cy="1371600"/>
          </a:xfrm>
          <a:prstGeom prst="arc">
            <a:avLst>
              <a:gd name="adj1" fmla="val 16200000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1515A0-9E49-4AA3-3862-65C390272E63}"/>
              </a:ext>
            </a:extLst>
          </p:cNvPr>
          <p:cNvSpPr/>
          <p:nvPr/>
        </p:nvSpPr>
        <p:spPr>
          <a:xfrm>
            <a:off x="2256988" y="2921794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887E2E-3B43-B0BF-E802-0275E80BFA6D}"/>
              </a:ext>
            </a:extLst>
          </p:cNvPr>
          <p:cNvCxnSpPr>
            <a:cxnSpLocks/>
          </p:cNvCxnSpPr>
          <p:nvPr/>
        </p:nvCxnSpPr>
        <p:spPr>
          <a:xfrm flipH="1">
            <a:off x="1648912" y="3181708"/>
            <a:ext cx="411480" cy="4114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111BB6C-DE3D-3DEE-C5DF-94B7D8F3B9F6}"/>
              </a:ext>
            </a:extLst>
          </p:cNvPr>
          <p:cNvCxnSpPr>
            <a:cxnSpLocks/>
          </p:cNvCxnSpPr>
          <p:nvPr/>
        </p:nvCxnSpPr>
        <p:spPr>
          <a:xfrm flipH="1">
            <a:off x="2060392" y="2505486"/>
            <a:ext cx="690106" cy="67553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D84CB6-DA4E-E84E-0D03-710F7998C69A}"/>
              </a:ext>
            </a:extLst>
          </p:cNvPr>
          <p:cNvCxnSpPr>
            <a:cxnSpLocks/>
          </p:cNvCxnSpPr>
          <p:nvPr/>
        </p:nvCxnSpPr>
        <p:spPr>
          <a:xfrm flipH="1">
            <a:off x="1416006" y="2955757"/>
            <a:ext cx="18718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29A2CC-C9A4-F997-AD6A-5837741FF7AA}"/>
              </a:ext>
            </a:extLst>
          </p:cNvPr>
          <p:cNvCxnSpPr>
            <a:cxnSpLocks/>
          </p:cNvCxnSpPr>
          <p:nvPr/>
        </p:nvCxnSpPr>
        <p:spPr>
          <a:xfrm flipH="1" flipV="1">
            <a:off x="1603192" y="2956249"/>
            <a:ext cx="1371558" cy="509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961D7C-3AB3-1D45-0F6C-A3EC73B8A8D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603213" y="2987648"/>
            <a:ext cx="1371558" cy="420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419BD3-58B5-E348-E5EB-B40B925C41A0}"/>
              </a:ext>
            </a:extLst>
          </p:cNvPr>
          <p:cNvCxnSpPr>
            <a:cxnSpLocks/>
          </p:cNvCxnSpPr>
          <p:nvPr/>
        </p:nvCxnSpPr>
        <p:spPr>
          <a:xfrm>
            <a:off x="2324996" y="2958389"/>
            <a:ext cx="452286" cy="2971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82471B-0230-0E3E-392E-A2E1B82949BF}"/>
              </a:ext>
            </a:extLst>
          </p:cNvPr>
          <p:cNvCxnSpPr>
            <a:cxnSpLocks/>
          </p:cNvCxnSpPr>
          <p:nvPr/>
        </p:nvCxnSpPr>
        <p:spPr>
          <a:xfrm flipV="1">
            <a:off x="2284348" y="2060848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11F4B8-58DC-E54F-35AF-50AE64998CD6}"/>
              </a:ext>
            </a:extLst>
          </p:cNvPr>
          <p:cNvCxnSpPr>
            <a:cxnSpLocks/>
          </p:cNvCxnSpPr>
          <p:nvPr/>
        </p:nvCxnSpPr>
        <p:spPr>
          <a:xfrm rot="5400000" flipV="1">
            <a:off x="3082762" y="2851287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A15E749-2A16-BD76-B705-1924B7082D57}"/>
              </a:ext>
            </a:extLst>
          </p:cNvPr>
          <p:cNvCxnSpPr>
            <a:cxnSpLocks/>
          </p:cNvCxnSpPr>
          <p:nvPr/>
        </p:nvCxnSpPr>
        <p:spPr>
          <a:xfrm rot="2700000" flipV="1">
            <a:off x="2853659" y="2304164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9F1020-9624-99B0-1D0A-43B6D11F0A2D}"/>
                  </a:ext>
                </a:extLst>
              </p:cNvPr>
              <p:cNvSpPr txBox="1"/>
              <p:nvPr/>
            </p:nvSpPr>
            <p:spPr>
              <a:xfrm>
                <a:off x="6065354" y="1844558"/>
                <a:ext cx="4311752" cy="32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95000"/>
                  </a:lnSpc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|0⟩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 </a:t>
                </a:r>
                <a:r>
                  <a:rPr lang="en-US" sz="1600" dirty="0"/>
                  <a:t>with probability</a:t>
                </a:r>
                <a:r>
                  <a:rPr lang="en-US" sz="1600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C9F1020-9624-99B0-1D0A-43B6D11F0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354" y="1844558"/>
                <a:ext cx="4311752" cy="326243"/>
              </a:xfrm>
              <a:prstGeom prst="rect">
                <a:avLst/>
              </a:prstGeom>
              <a:blipFill>
                <a:blip r:embed="rId3"/>
                <a:stretch>
                  <a:fillRect l="-141" t="-9434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528C33-6B3A-EA7D-C551-AA9A97FB8E22}"/>
                  </a:ext>
                </a:extLst>
              </p:cNvPr>
              <p:cNvSpPr txBox="1"/>
              <p:nvPr/>
            </p:nvSpPr>
            <p:spPr>
              <a:xfrm>
                <a:off x="6049187" y="3737505"/>
                <a:ext cx="2373332" cy="32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95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 </a:t>
                </a:r>
                <a:r>
                  <a:rPr lang="en-US" sz="1600" dirty="0"/>
                  <a:t>with probability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528C33-6B3A-EA7D-C551-AA9A97FB8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87" y="3737505"/>
                <a:ext cx="2373332" cy="326243"/>
              </a:xfrm>
              <a:prstGeom prst="rect">
                <a:avLst/>
              </a:prstGeom>
              <a:blipFill>
                <a:blip r:embed="rId4"/>
                <a:stretch>
                  <a:fillRect t="-925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94D3C72-E78E-07FA-4A24-D28B8A97F48F}"/>
              </a:ext>
            </a:extLst>
          </p:cNvPr>
          <p:cNvCxnSpPr>
            <a:cxnSpLocks/>
          </p:cNvCxnSpPr>
          <p:nvPr/>
        </p:nvCxnSpPr>
        <p:spPr>
          <a:xfrm flipV="1">
            <a:off x="2291877" y="3662042"/>
            <a:ext cx="0" cy="16553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FC263B-AF8F-482D-0183-AC2A96673FA6}"/>
                  </a:ext>
                </a:extLst>
              </p:cNvPr>
              <p:cNvSpPr txBox="1"/>
              <p:nvPr/>
            </p:nvSpPr>
            <p:spPr>
              <a:xfrm>
                <a:off x="2876983" y="3214997"/>
                <a:ext cx="1330806" cy="32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|0⟩+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|1⟩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FC263B-AF8F-482D-0183-AC2A96673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983" y="3214997"/>
                <a:ext cx="1330806" cy="326243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7B5A90A7-DF02-EA94-9B2F-3B2473F4F7DD}"/>
              </a:ext>
            </a:extLst>
          </p:cNvPr>
          <p:cNvSpPr/>
          <p:nvPr/>
        </p:nvSpPr>
        <p:spPr>
          <a:xfrm>
            <a:off x="2745278" y="3223509"/>
            <a:ext cx="64008" cy="640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F87DE4C-5C4E-F957-0FFD-3AC82E8B8AC7}"/>
              </a:ext>
            </a:extLst>
          </p:cNvPr>
          <p:cNvCxnSpPr>
            <a:cxnSpLocks/>
          </p:cNvCxnSpPr>
          <p:nvPr/>
        </p:nvCxnSpPr>
        <p:spPr>
          <a:xfrm>
            <a:off x="4192138" y="2962673"/>
            <a:ext cx="14916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23FB310-6C0C-214C-CAE8-215C49E3D3C9}"/>
              </a:ext>
            </a:extLst>
          </p:cNvPr>
          <p:cNvSpPr txBox="1"/>
          <p:nvPr/>
        </p:nvSpPr>
        <p:spPr>
          <a:xfrm>
            <a:off x="4399334" y="3008672"/>
            <a:ext cx="1045479" cy="253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100" dirty="0"/>
              <a:t>measurement</a:t>
            </a:r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FDBAC3A2-4EA7-98A1-F041-BBA2A9EAD05D}"/>
              </a:ext>
            </a:extLst>
          </p:cNvPr>
          <p:cNvSpPr/>
          <p:nvPr/>
        </p:nvSpPr>
        <p:spPr>
          <a:xfrm>
            <a:off x="5818408" y="1763966"/>
            <a:ext cx="187186" cy="2395885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hteck 5">
            <a:extLst>
              <a:ext uri="{FF2B5EF4-FFF2-40B4-BE49-F238E27FC236}">
                <a16:creationId xmlns:a16="http://schemas.microsoft.com/office/drawing/2014/main" id="{6E58CB22-D595-DD4C-3207-297182DD701F}"/>
              </a:ext>
            </a:extLst>
          </p:cNvPr>
          <p:cNvSpPr/>
          <p:nvPr/>
        </p:nvSpPr>
        <p:spPr>
          <a:xfrm>
            <a:off x="866875" y="4836028"/>
            <a:ext cx="7574932" cy="437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Measuring a qubit leads to a </a:t>
            </a:r>
            <a:r>
              <a:rPr lang="en-US" sz="1600" b="1" dirty="0">
                <a:solidFill>
                  <a:schemeClr val="tx2"/>
                </a:solidFill>
                <a:latin typeface="+mj-lt"/>
              </a:rPr>
              <a:t>random result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and affects the qubit irreversibly.</a:t>
            </a: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endParaRPr lang="en-US" sz="1200" b="1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endParaRPr lang="pt-BR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F9E9C82-DD9F-6EB1-08DC-D6CF844FAECC}"/>
              </a:ext>
            </a:extLst>
          </p:cNvPr>
          <p:cNvSpPr/>
          <p:nvPr/>
        </p:nvSpPr>
        <p:spPr>
          <a:xfrm>
            <a:off x="9034972" y="1353597"/>
            <a:ext cx="13716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/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C59D3A6F-52F7-9A32-75F8-ECA43050F185}"/>
              </a:ext>
            </a:extLst>
          </p:cNvPr>
          <p:cNvSpPr/>
          <p:nvPr/>
        </p:nvSpPr>
        <p:spPr>
          <a:xfrm flipH="1">
            <a:off x="9492172" y="1353597"/>
            <a:ext cx="457200" cy="1371600"/>
          </a:xfrm>
          <a:prstGeom prst="arc">
            <a:avLst>
              <a:gd name="adj1" fmla="val 16222578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FCA9199F-F824-585E-D4CC-05E6E2112A7F}"/>
              </a:ext>
            </a:extLst>
          </p:cNvPr>
          <p:cNvSpPr/>
          <p:nvPr/>
        </p:nvSpPr>
        <p:spPr>
          <a:xfrm>
            <a:off x="9492172" y="1353597"/>
            <a:ext cx="457200" cy="1371600"/>
          </a:xfrm>
          <a:prstGeom prst="arc">
            <a:avLst>
              <a:gd name="adj1" fmla="val 16200000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91192848-64F2-1737-1AC9-8C2051EC2ED3}"/>
              </a:ext>
            </a:extLst>
          </p:cNvPr>
          <p:cNvSpPr/>
          <p:nvPr/>
        </p:nvSpPr>
        <p:spPr>
          <a:xfrm rot="16200000" flipH="1">
            <a:off x="9492172" y="1344723"/>
            <a:ext cx="457200" cy="1371600"/>
          </a:xfrm>
          <a:prstGeom prst="arc">
            <a:avLst>
              <a:gd name="adj1" fmla="val 16222578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C920E5E9-1EF6-AC5F-D371-9EDF0450F47D}"/>
              </a:ext>
            </a:extLst>
          </p:cNvPr>
          <p:cNvSpPr/>
          <p:nvPr/>
        </p:nvSpPr>
        <p:spPr>
          <a:xfrm rot="16200000">
            <a:off x="9492172" y="1344723"/>
            <a:ext cx="457200" cy="1371600"/>
          </a:xfrm>
          <a:prstGeom prst="arc">
            <a:avLst>
              <a:gd name="adj1" fmla="val 16200000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E147327-CC73-5FAF-FCE2-D20CDED11A80}"/>
              </a:ext>
            </a:extLst>
          </p:cNvPr>
          <p:cNvSpPr/>
          <p:nvPr/>
        </p:nvSpPr>
        <p:spPr>
          <a:xfrm>
            <a:off x="9688768" y="1998519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FB6EAA4-12B1-73B8-169D-88D4FBBA88C5}"/>
              </a:ext>
            </a:extLst>
          </p:cNvPr>
          <p:cNvCxnSpPr>
            <a:cxnSpLocks/>
          </p:cNvCxnSpPr>
          <p:nvPr/>
        </p:nvCxnSpPr>
        <p:spPr>
          <a:xfrm flipH="1">
            <a:off x="9080692" y="2258433"/>
            <a:ext cx="411480" cy="4114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3E31FB4-B774-AFB0-EBF7-860C4B101542}"/>
              </a:ext>
            </a:extLst>
          </p:cNvPr>
          <p:cNvCxnSpPr>
            <a:cxnSpLocks/>
          </p:cNvCxnSpPr>
          <p:nvPr/>
        </p:nvCxnSpPr>
        <p:spPr>
          <a:xfrm flipH="1">
            <a:off x="9492172" y="1582211"/>
            <a:ext cx="690106" cy="67553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3A8349C-44B8-758D-C536-EB3AD10CBE27}"/>
              </a:ext>
            </a:extLst>
          </p:cNvPr>
          <p:cNvCxnSpPr>
            <a:cxnSpLocks/>
          </p:cNvCxnSpPr>
          <p:nvPr/>
        </p:nvCxnSpPr>
        <p:spPr>
          <a:xfrm flipH="1">
            <a:off x="8847786" y="2032482"/>
            <a:ext cx="18718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1177900-6423-B2D4-ABC5-D57439DA3D74}"/>
              </a:ext>
            </a:extLst>
          </p:cNvPr>
          <p:cNvCxnSpPr>
            <a:cxnSpLocks/>
          </p:cNvCxnSpPr>
          <p:nvPr/>
        </p:nvCxnSpPr>
        <p:spPr>
          <a:xfrm flipH="1" flipV="1">
            <a:off x="9034972" y="2032974"/>
            <a:ext cx="1371558" cy="509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F0A60E4-4EDE-F445-2130-A03C0D0D724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034993" y="2064373"/>
            <a:ext cx="1371558" cy="420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04E03FE-2F21-F7E1-40F3-B0B31BED1C79}"/>
              </a:ext>
            </a:extLst>
          </p:cNvPr>
          <p:cNvCxnSpPr>
            <a:cxnSpLocks/>
          </p:cNvCxnSpPr>
          <p:nvPr/>
        </p:nvCxnSpPr>
        <p:spPr>
          <a:xfrm flipV="1">
            <a:off x="9716128" y="1137573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3348B85-8AEC-09C8-A55E-36BB46A4024E}"/>
              </a:ext>
            </a:extLst>
          </p:cNvPr>
          <p:cNvCxnSpPr>
            <a:cxnSpLocks/>
          </p:cNvCxnSpPr>
          <p:nvPr/>
        </p:nvCxnSpPr>
        <p:spPr>
          <a:xfrm rot="5400000" flipV="1">
            <a:off x="10514542" y="1928012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E6F70FE-EC73-F210-000F-F7BB37494090}"/>
              </a:ext>
            </a:extLst>
          </p:cNvPr>
          <p:cNvCxnSpPr>
            <a:cxnSpLocks/>
          </p:cNvCxnSpPr>
          <p:nvPr/>
        </p:nvCxnSpPr>
        <p:spPr>
          <a:xfrm rot="2700000" flipV="1">
            <a:off x="10285439" y="1380889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5A32B9-D2A5-DAE8-2D30-CA0225646D19}"/>
              </a:ext>
            </a:extLst>
          </p:cNvPr>
          <p:cNvCxnSpPr>
            <a:cxnSpLocks/>
          </p:cNvCxnSpPr>
          <p:nvPr/>
        </p:nvCxnSpPr>
        <p:spPr>
          <a:xfrm flipV="1">
            <a:off x="9723657" y="2738767"/>
            <a:ext cx="0" cy="16553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6E9659C-1694-A9FB-4C84-4F807167CA6E}"/>
                  </a:ext>
                </a:extLst>
              </p:cNvPr>
              <p:cNvSpPr txBox="1"/>
              <p:nvPr/>
            </p:nvSpPr>
            <p:spPr>
              <a:xfrm>
                <a:off x="9735832" y="1015099"/>
                <a:ext cx="509289" cy="32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|0</m:t>
                      </m:r>
                      <m:r>
                        <a:rPr lang="en-US" sz="1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6E9659C-1694-A9FB-4C84-4F807167C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832" y="1015099"/>
                <a:ext cx="509289" cy="326243"/>
              </a:xfrm>
              <a:prstGeom prst="rect">
                <a:avLst/>
              </a:prstGeom>
              <a:blipFill>
                <a:blip r:embed="rId6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Oval 80">
            <a:extLst>
              <a:ext uri="{FF2B5EF4-FFF2-40B4-BE49-F238E27FC236}">
                <a16:creationId xmlns:a16="http://schemas.microsoft.com/office/drawing/2014/main" id="{52639E58-62FD-E86D-0FF7-C6B198A89164}"/>
              </a:ext>
            </a:extLst>
          </p:cNvPr>
          <p:cNvSpPr/>
          <p:nvPr/>
        </p:nvSpPr>
        <p:spPr>
          <a:xfrm>
            <a:off x="9040643" y="3255705"/>
            <a:ext cx="1371600" cy="1371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D876534B-F176-9BE3-77CF-254A4612A2A7}"/>
              </a:ext>
            </a:extLst>
          </p:cNvPr>
          <p:cNvSpPr/>
          <p:nvPr/>
        </p:nvSpPr>
        <p:spPr>
          <a:xfrm flipH="1">
            <a:off x="9497843" y="3255705"/>
            <a:ext cx="457200" cy="1371600"/>
          </a:xfrm>
          <a:prstGeom prst="arc">
            <a:avLst>
              <a:gd name="adj1" fmla="val 16222578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E0E40E40-6CC0-7345-8EF7-51C127F195DB}"/>
              </a:ext>
            </a:extLst>
          </p:cNvPr>
          <p:cNvSpPr/>
          <p:nvPr/>
        </p:nvSpPr>
        <p:spPr>
          <a:xfrm>
            <a:off x="9497843" y="3255705"/>
            <a:ext cx="457200" cy="1371600"/>
          </a:xfrm>
          <a:prstGeom prst="arc">
            <a:avLst>
              <a:gd name="adj1" fmla="val 16200000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23F7B89A-E228-7C06-CBBE-DDD46BDBC1A2}"/>
              </a:ext>
            </a:extLst>
          </p:cNvPr>
          <p:cNvSpPr/>
          <p:nvPr/>
        </p:nvSpPr>
        <p:spPr>
          <a:xfrm rot="16200000">
            <a:off x="9497843" y="3246831"/>
            <a:ext cx="457200" cy="1371600"/>
          </a:xfrm>
          <a:prstGeom prst="arc">
            <a:avLst>
              <a:gd name="adj1" fmla="val 16200000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F3C4D24-3B3E-03A0-DE23-E1816167CDDA}"/>
              </a:ext>
            </a:extLst>
          </p:cNvPr>
          <p:cNvSpPr/>
          <p:nvPr/>
        </p:nvSpPr>
        <p:spPr>
          <a:xfrm>
            <a:off x="9694439" y="3900627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769A305-2F25-673F-3719-B1A9C650F33F}"/>
              </a:ext>
            </a:extLst>
          </p:cNvPr>
          <p:cNvCxnSpPr>
            <a:cxnSpLocks/>
          </p:cNvCxnSpPr>
          <p:nvPr/>
        </p:nvCxnSpPr>
        <p:spPr>
          <a:xfrm flipH="1">
            <a:off x="9086363" y="4160541"/>
            <a:ext cx="411480" cy="4114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B3D2253-F646-3C3D-B8F5-3560810D98E8}"/>
              </a:ext>
            </a:extLst>
          </p:cNvPr>
          <p:cNvCxnSpPr>
            <a:cxnSpLocks/>
          </p:cNvCxnSpPr>
          <p:nvPr/>
        </p:nvCxnSpPr>
        <p:spPr>
          <a:xfrm flipH="1">
            <a:off x="9497843" y="3484319"/>
            <a:ext cx="690106" cy="67553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CE254-018E-CC43-27AC-8AFA4D12621E}"/>
              </a:ext>
            </a:extLst>
          </p:cNvPr>
          <p:cNvCxnSpPr>
            <a:cxnSpLocks/>
          </p:cNvCxnSpPr>
          <p:nvPr/>
        </p:nvCxnSpPr>
        <p:spPr>
          <a:xfrm flipH="1">
            <a:off x="8853457" y="3934590"/>
            <a:ext cx="18718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E64DFD0-C463-A6E2-D8D6-ABEAC6DB6EAC}"/>
              </a:ext>
            </a:extLst>
          </p:cNvPr>
          <p:cNvCxnSpPr>
            <a:cxnSpLocks/>
          </p:cNvCxnSpPr>
          <p:nvPr/>
        </p:nvCxnSpPr>
        <p:spPr>
          <a:xfrm flipH="1" flipV="1">
            <a:off x="9040643" y="3935082"/>
            <a:ext cx="1371558" cy="509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29901E2-8926-13F6-2E1E-B071160A3CA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9040664" y="3966481"/>
            <a:ext cx="1371558" cy="420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DBD3EEA-2918-6152-C85E-727E334F8C18}"/>
              </a:ext>
            </a:extLst>
          </p:cNvPr>
          <p:cNvCxnSpPr>
            <a:cxnSpLocks/>
          </p:cNvCxnSpPr>
          <p:nvPr/>
        </p:nvCxnSpPr>
        <p:spPr>
          <a:xfrm flipV="1">
            <a:off x="9721799" y="3039681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69E251D-C1AA-94E6-2474-5D53F5DF545B}"/>
              </a:ext>
            </a:extLst>
          </p:cNvPr>
          <p:cNvCxnSpPr>
            <a:cxnSpLocks/>
          </p:cNvCxnSpPr>
          <p:nvPr/>
        </p:nvCxnSpPr>
        <p:spPr>
          <a:xfrm rot="5400000" flipV="1">
            <a:off x="10520213" y="3830120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5C8D905-FC5B-731B-DB57-3E42BD893D22}"/>
              </a:ext>
            </a:extLst>
          </p:cNvPr>
          <p:cNvCxnSpPr>
            <a:cxnSpLocks/>
          </p:cNvCxnSpPr>
          <p:nvPr/>
        </p:nvCxnSpPr>
        <p:spPr>
          <a:xfrm rot="2700000" flipV="1">
            <a:off x="10291110" y="3282997"/>
            <a:ext cx="0" cy="2160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543A683-E257-B92C-8052-191FD0524C7B}"/>
              </a:ext>
            </a:extLst>
          </p:cNvPr>
          <p:cNvCxnSpPr>
            <a:cxnSpLocks/>
          </p:cNvCxnSpPr>
          <p:nvPr/>
        </p:nvCxnSpPr>
        <p:spPr>
          <a:xfrm flipV="1">
            <a:off x="9729328" y="4640875"/>
            <a:ext cx="0" cy="16553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94C8FA6-DE2C-6D74-8BD0-B6DA106A01C6}"/>
                  </a:ext>
                </a:extLst>
              </p:cNvPr>
              <p:cNvSpPr txBox="1"/>
              <p:nvPr/>
            </p:nvSpPr>
            <p:spPr>
              <a:xfrm>
                <a:off x="9817245" y="4608177"/>
                <a:ext cx="457200" cy="32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|1⟩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94C8FA6-DE2C-6D74-8BD0-B6DA106A0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245" y="4608177"/>
                <a:ext cx="457200" cy="326243"/>
              </a:xfrm>
              <a:prstGeom prst="rect">
                <a:avLst/>
              </a:prstGeom>
              <a:blipFill>
                <a:blip r:embed="rId7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Oval 97">
            <a:extLst>
              <a:ext uri="{FF2B5EF4-FFF2-40B4-BE49-F238E27FC236}">
                <a16:creationId xmlns:a16="http://schemas.microsoft.com/office/drawing/2014/main" id="{59DB9BD8-7E10-FA33-D776-CABF4BD9FA49}"/>
              </a:ext>
            </a:extLst>
          </p:cNvPr>
          <p:cNvSpPr/>
          <p:nvPr/>
        </p:nvSpPr>
        <p:spPr>
          <a:xfrm>
            <a:off x="9703828" y="4608750"/>
            <a:ext cx="64008" cy="640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B2CA2D4-E2AB-3672-D5E8-0815C96C9F38}"/>
              </a:ext>
            </a:extLst>
          </p:cNvPr>
          <p:cNvCxnSpPr>
            <a:cxnSpLocks/>
          </p:cNvCxnSpPr>
          <p:nvPr/>
        </p:nvCxnSpPr>
        <p:spPr>
          <a:xfrm rot="5400000" flipV="1">
            <a:off x="9409288" y="4307156"/>
            <a:ext cx="6400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4377BB6-1DFB-A5CE-7997-B779C26FA4D7}"/>
              </a:ext>
            </a:extLst>
          </p:cNvPr>
          <p:cNvCxnSpPr>
            <a:cxnSpLocks/>
          </p:cNvCxnSpPr>
          <p:nvPr/>
        </p:nvCxnSpPr>
        <p:spPr>
          <a:xfrm rot="16200000">
            <a:off x="9397446" y="1678479"/>
            <a:ext cx="6400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B0658DC4-DAFA-2983-41A6-7F442B3ECCEA}"/>
              </a:ext>
            </a:extLst>
          </p:cNvPr>
          <p:cNvSpPr/>
          <p:nvPr/>
        </p:nvSpPr>
        <p:spPr>
          <a:xfrm>
            <a:off x="9677241" y="1331026"/>
            <a:ext cx="64008" cy="640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4C31858-A9D3-B441-7CE5-B46BDF243739}"/>
              </a:ext>
            </a:extLst>
          </p:cNvPr>
          <p:cNvSpPr txBox="1"/>
          <p:nvPr/>
        </p:nvSpPr>
        <p:spPr>
          <a:xfrm>
            <a:off x="911424" y="5310149"/>
            <a:ext cx="7583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+mj-lt"/>
              </a:rPr>
              <a:t>The original state is lost, and no copies can be made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(</a:t>
            </a:r>
            <a:r>
              <a:rPr lang="en-US" sz="1600" b="1" dirty="0">
                <a:solidFill>
                  <a:schemeClr val="tx2"/>
                </a:solidFill>
                <a:latin typeface="+mj-lt"/>
              </a:rPr>
              <a:t>no-cloning theorem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).</a:t>
            </a:r>
            <a:endParaRPr 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9906972-A151-E409-1A96-121E9DF49C6A}"/>
              </a:ext>
            </a:extLst>
          </p:cNvPr>
          <p:cNvSpPr/>
          <p:nvPr/>
        </p:nvSpPr>
        <p:spPr>
          <a:xfrm rot="16200000" flipH="1">
            <a:off x="2060392" y="2267998"/>
            <a:ext cx="457200" cy="1371600"/>
          </a:xfrm>
          <a:prstGeom prst="arc">
            <a:avLst>
              <a:gd name="adj1" fmla="val 16222578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8C04E66A-56C1-F920-99A4-6BA3F797A09A}"/>
              </a:ext>
            </a:extLst>
          </p:cNvPr>
          <p:cNvSpPr/>
          <p:nvPr/>
        </p:nvSpPr>
        <p:spPr>
          <a:xfrm rot="16200000" flipH="1">
            <a:off x="9497843" y="3246831"/>
            <a:ext cx="457200" cy="1371600"/>
          </a:xfrm>
          <a:prstGeom prst="arc">
            <a:avLst>
              <a:gd name="adj1" fmla="val 16222578"/>
              <a:gd name="adj2" fmla="val 5387390"/>
            </a:avLst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7895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Quantum computing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CC45F7D-E3E4-4EF0-9BD2-EAD57B3FDC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Two universal quantum c</a:t>
            </a:r>
            <a:r>
              <a:rPr lang="en-US" noProof="0" dirty="0"/>
              <a:t>omputational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8" name="Rechteck 5">
            <a:extLst>
              <a:ext uri="{FF2B5EF4-FFF2-40B4-BE49-F238E27FC236}">
                <a16:creationId xmlns:a16="http://schemas.microsoft.com/office/drawing/2014/main" id="{10CC06A6-97E9-9070-BAF1-1896C62E6AEF}"/>
              </a:ext>
            </a:extLst>
          </p:cNvPr>
          <p:cNvSpPr/>
          <p:nvPr/>
        </p:nvSpPr>
        <p:spPr>
          <a:xfrm>
            <a:off x="551384" y="1556792"/>
            <a:ext cx="5472608" cy="4032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Quantum circuit model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Model where </a:t>
            </a:r>
            <a:r>
              <a:rPr lang="en-US" sz="1400" b="1" dirty="0">
                <a:solidFill>
                  <a:schemeClr val="tx2"/>
                </a:solidFill>
              </a:rPr>
              <a:t>quantum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b="1" dirty="0">
                <a:solidFill>
                  <a:schemeClr val="tx2"/>
                </a:solidFill>
              </a:rPr>
              <a:t>gates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and </a:t>
            </a:r>
            <a:r>
              <a:rPr lang="en-US" sz="1400" b="1" dirty="0">
                <a:solidFill>
                  <a:schemeClr val="tx2"/>
                </a:solidFill>
              </a:rPr>
              <a:t>measurements</a:t>
            </a:r>
            <a:r>
              <a:rPr lang="en-US" sz="1400" dirty="0">
                <a:solidFill>
                  <a:schemeClr val="tx1"/>
                </a:solidFill>
              </a:rPr>
              <a:t> are applied to qubits</a:t>
            </a:r>
          </a:p>
          <a:p>
            <a:pPr algn="ctr">
              <a:spcAft>
                <a:spcPts val="600"/>
              </a:spcAft>
            </a:pPr>
            <a:endParaRPr lang="en-US" sz="1200" b="1" dirty="0">
              <a:solidFill>
                <a:schemeClr val="tx1"/>
              </a:solidFill>
            </a:endParaRPr>
          </a:p>
          <a:p>
            <a:pPr algn="ctr">
              <a:spcAft>
                <a:spcPts val="600"/>
              </a:spcAft>
            </a:pPr>
            <a:endParaRPr lang="pt-BR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5">
                <a:extLst>
                  <a:ext uri="{FF2B5EF4-FFF2-40B4-BE49-F238E27FC236}">
                    <a16:creationId xmlns:a16="http://schemas.microsoft.com/office/drawing/2014/main" id="{F59D2FD0-03C7-25C8-EC71-D91CEA41ACAC}"/>
                  </a:ext>
                </a:extLst>
              </p:cNvPr>
              <p:cNvSpPr/>
              <p:nvPr/>
            </p:nvSpPr>
            <p:spPr>
              <a:xfrm>
                <a:off x="6202361" y="1556792"/>
                <a:ext cx="5472608" cy="403244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t"/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  <a:latin typeface="+mj-lt"/>
                  </a:rPr>
                  <a:t>Adiabatic quantum computation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400" dirty="0">
                    <a:solidFill>
                      <a:schemeClr val="tx1"/>
                    </a:solidFill>
                    <a:latin typeface="+mj-lt"/>
                  </a:rPr>
                  <a:t>Model where the time evolution of a quantum system under </a:t>
                </a:r>
                <a:r>
                  <a:rPr lang="en-US" sz="1400" b="1" dirty="0">
                    <a:solidFill>
                      <a:schemeClr val="tx2"/>
                    </a:solidFill>
                  </a:rPr>
                  <a:t>adiabatic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</a:rPr>
                  <a:t>conditions</a:t>
                </a:r>
                <a:r>
                  <a:rPr lang="en-US" sz="1400" dirty="0">
                    <a:solidFill>
                      <a:schemeClr val="tx1"/>
                    </a:solidFill>
                    <a:latin typeface="+mj-lt"/>
                  </a:rPr>
                  <a:t> is described by the Hamiltonian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0" dirty="0">
                    <a:solidFill>
                      <a:schemeClr val="tx1"/>
                    </a:solidFill>
                    <a:latin typeface="+mj-lt"/>
                  </a:rPr>
                  <a:t> and ruled by the Schrödinger’s equation</a:t>
                </a:r>
                <a:endParaRPr lang="en-US" sz="1400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|"/>
                          <m:endChr m:val="⟩"/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400" b="0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Aft>
                    <a:spcPts val="600"/>
                  </a:spcAft>
                </a:pPr>
                <a:endParaRPr lang="en-US" sz="1400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Aft>
                    <a:spcPts val="600"/>
                  </a:spcAft>
                </a:pPr>
                <a:endParaRPr lang="en-US" sz="1400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Aft>
                    <a:spcPts val="600"/>
                  </a:spcAft>
                </a:pPr>
                <a:endParaRPr lang="en-US" sz="1200" b="1" dirty="0">
                  <a:solidFill>
                    <a:schemeClr val="tx1"/>
                  </a:solidFill>
                  <a:latin typeface="+mj-lt"/>
                </a:endParaRPr>
              </a:p>
              <a:p>
                <a:pPr algn="ctr">
                  <a:spcAft>
                    <a:spcPts val="600"/>
                  </a:spcAft>
                </a:pPr>
                <a:endParaRPr lang="pt-BR" sz="12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hteck 5">
                <a:extLst>
                  <a:ext uri="{FF2B5EF4-FFF2-40B4-BE49-F238E27FC236}">
                    <a16:creationId xmlns:a16="http://schemas.microsoft.com/office/drawing/2014/main" id="{F59D2FD0-03C7-25C8-EC71-D91CEA41AC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361" y="1556792"/>
                <a:ext cx="5472608" cy="40324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591E19D-3331-98E3-4758-B2CD0B89F975}"/>
              </a:ext>
            </a:extLst>
          </p:cNvPr>
          <p:cNvSpPr txBox="1"/>
          <p:nvPr/>
        </p:nvSpPr>
        <p:spPr>
          <a:xfrm>
            <a:off x="3672277" y="5638465"/>
            <a:ext cx="484744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600" dirty="0">
                <a:solidFill>
                  <a:schemeClr val="tx1"/>
                </a:solidFill>
              </a:rPr>
              <a:t>Catherine C. McGeoch, Adiabatic Quantum Computation and Quantum Annealing: Theory and Practice , Morgan &amp; Claypool, 2014.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D26B44-C849-8558-BEF9-3AF1C895D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46" y="3429000"/>
            <a:ext cx="4774483" cy="18690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7F40D4-246E-6FB8-E44B-4CD38CE01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340" y="3469483"/>
            <a:ext cx="5006649" cy="17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4187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Quantum computing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CC45F7D-E3E4-4EF0-9BD2-EAD57B3FDC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Quantum annealing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7" name="Rechteck 5">
            <a:extLst>
              <a:ext uri="{FF2B5EF4-FFF2-40B4-BE49-F238E27FC236}">
                <a16:creationId xmlns:a16="http://schemas.microsoft.com/office/drawing/2014/main" id="{05384573-BB13-A0CF-0E7E-225BEA64909D}"/>
              </a:ext>
            </a:extLst>
          </p:cNvPr>
          <p:cNvSpPr/>
          <p:nvPr/>
        </p:nvSpPr>
        <p:spPr>
          <a:xfrm>
            <a:off x="5999352" y="2995872"/>
            <a:ext cx="6048672" cy="1260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Special case of </a:t>
            </a:r>
            <a:r>
              <a:rPr lang="en-US" sz="1600" b="1" dirty="0">
                <a:solidFill>
                  <a:schemeClr val="tx1"/>
                </a:solidFill>
                <a:latin typeface="+mj-lt"/>
              </a:rPr>
              <a:t>adiabatic quantum computation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Heuristic search for solving specific </a:t>
            </a:r>
            <a:r>
              <a:rPr lang="en-US" sz="1600" b="1" dirty="0">
                <a:solidFill>
                  <a:schemeClr val="tx1"/>
                </a:solidFill>
                <a:latin typeface="+mj-lt"/>
              </a:rPr>
              <a:t>optimization problems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Realistic requirements, thus easier to implement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600"/>
              </a:spcAft>
            </a:pPr>
            <a:endParaRPr lang="pt-BR" sz="12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5">
                <a:extLst>
                  <a:ext uri="{FF2B5EF4-FFF2-40B4-BE49-F238E27FC236}">
                    <a16:creationId xmlns:a16="http://schemas.microsoft.com/office/drawing/2014/main" id="{1C2C7144-0D46-4525-6054-CF7CA331B54F}"/>
                  </a:ext>
                </a:extLst>
              </p:cNvPr>
              <p:cNvSpPr/>
              <p:nvPr/>
            </p:nvSpPr>
            <p:spPr>
              <a:xfrm>
                <a:off x="654232" y="1478524"/>
                <a:ext cx="5050882" cy="45365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rtlCol="0" anchor="t"/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</a:rPr>
                  <a:t>D-Wave Advantage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tx1"/>
                    </a:solidFill>
                  </a:rPr>
                  <a:t>Superconducting quantum annealer, 5000+ qubits, 35000+ couplers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tx1"/>
                    </a:solidFill>
                  </a:rPr>
                  <a:t>Can natively solve Quadratic Unconstrained Binary Optimization (QUBO) problems in the form</a:t>
                </a:r>
              </a:p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/>
                          </a:solidFill>
                        </a:rPr>
                        <m:t>minimize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1"/>
                          </a:solidFill>
                        </a:rPr>
                        <m:t> 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  <a:p>
                <a:pPr algn="ctr">
                  <a:spcAft>
                    <a:spcPts val="600"/>
                  </a:spcAft>
                </a:pPr>
                <a:endParaRPr lang="pt-B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hteck 5">
                <a:extLst>
                  <a:ext uri="{FF2B5EF4-FFF2-40B4-BE49-F238E27FC236}">
                    <a16:creationId xmlns:a16="http://schemas.microsoft.com/office/drawing/2014/main" id="{1C2C7144-0D46-4525-6054-CF7CA331B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32" y="1478524"/>
                <a:ext cx="5050882" cy="45365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magine 10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82FD392A-C13C-99D9-72F6-8B41391FBC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39" t="21156" r="17248" b="10255"/>
          <a:stretch/>
        </p:blipFill>
        <p:spPr>
          <a:xfrm>
            <a:off x="1767766" y="3203923"/>
            <a:ext cx="2823816" cy="2049349"/>
          </a:xfrm>
          <a:prstGeom prst="rect">
            <a:avLst/>
          </a:prstGeom>
        </p:spPr>
      </p:pic>
      <p:sp>
        <p:nvSpPr>
          <p:cNvPr id="20" name="CasellaDiTesto 3">
            <a:extLst>
              <a:ext uri="{FF2B5EF4-FFF2-40B4-BE49-F238E27FC236}">
                <a16:creationId xmlns:a16="http://schemas.microsoft.com/office/drawing/2014/main" id="{C4FD5E81-5DFC-A2F0-AA4A-991B8E81401F}"/>
              </a:ext>
            </a:extLst>
          </p:cNvPr>
          <p:cNvSpPr txBox="1"/>
          <p:nvPr/>
        </p:nvSpPr>
        <p:spPr>
          <a:xfrm>
            <a:off x="1782496" y="5253525"/>
            <a:ext cx="2794355" cy="1800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5000"/>
              </a:lnSpc>
            </a:pPr>
            <a:r>
              <a:rPr lang="de-DE" sz="600" dirty="0">
                <a:latin typeface="+mj-lt"/>
              </a:rPr>
              <a:t>https://www.fz-juelich.de/en/ias/jsc/systems/quantum-computing/juniq-facility</a:t>
            </a:r>
            <a:endParaRPr lang="de-DE" sz="600" dirty="0">
              <a:latin typeface="+mj-lt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FA1B52-0C30-B0F8-1DC4-BE76826E4A10}"/>
              </a:ext>
            </a:extLst>
          </p:cNvPr>
          <p:cNvSpPr txBox="1"/>
          <p:nvPr/>
        </p:nvSpPr>
        <p:spPr>
          <a:xfrm>
            <a:off x="983432" y="5553236"/>
            <a:ext cx="4392488" cy="25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100" i="1" dirty="0"/>
              <a:t>JUPSI, a D-Wave Advantage quantum annealer hosted at FZJ</a:t>
            </a:r>
          </a:p>
        </p:txBody>
      </p:sp>
    </p:spTree>
    <p:extLst>
      <p:ext uri="{BB962C8B-B14F-4D97-AF65-F5344CB8AC3E}">
        <p14:creationId xmlns:p14="http://schemas.microsoft.com/office/powerpoint/2010/main" val="32289807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Quantum computing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822643DC-E385-41CB-B6AA-694766B1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15/04/2024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CC45F7D-E3E4-4EF0-9BD2-EAD57B3FDC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QUBO with D-Wave Advantage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81D94-89C1-F07A-021D-933B87C23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dirty="0"/>
              <a:t>Page </a:t>
            </a:r>
            <a:fld id="{A52F4D17-1AD6-42D9-B93A-EB002C62F438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4" name="Immagine 8">
            <a:extLst>
              <a:ext uri="{FF2B5EF4-FFF2-40B4-BE49-F238E27FC236}">
                <a16:creationId xmlns:a16="http://schemas.microsoft.com/office/drawing/2014/main" id="{50692E8B-DD72-4F86-CE03-2A9A520FE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2063566"/>
            <a:ext cx="2823086" cy="2661672"/>
          </a:xfrm>
          <a:prstGeom prst="rect">
            <a:avLst/>
          </a:prstGeom>
        </p:spPr>
      </p:pic>
      <p:pic>
        <p:nvPicPr>
          <p:cNvPr id="5" name="Immagine 10">
            <a:extLst>
              <a:ext uri="{FF2B5EF4-FFF2-40B4-BE49-F238E27FC236}">
                <a16:creationId xmlns:a16="http://schemas.microsoft.com/office/drawing/2014/main" id="{5D997350-125B-487C-F464-E2C00FBD1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135" y="2057897"/>
            <a:ext cx="2774092" cy="2703234"/>
          </a:xfrm>
          <a:prstGeom prst="rect">
            <a:avLst/>
          </a:prstGeom>
        </p:spPr>
      </p:pic>
      <p:sp>
        <p:nvSpPr>
          <p:cNvPr id="6" name="CasellaDiTesto 10">
            <a:extLst>
              <a:ext uri="{FF2B5EF4-FFF2-40B4-BE49-F238E27FC236}">
                <a16:creationId xmlns:a16="http://schemas.microsoft.com/office/drawing/2014/main" id="{8AEA6EB8-8094-6B7E-9F21-320F552E3BC4}"/>
              </a:ext>
            </a:extLst>
          </p:cNvPr>
          <p:cNvSpPr txBox="1"/>
          <p:nvPr/>
        </p:nvSpPr>
        <p:spPr>
          <a:xfrm>
            <a:off x="5586625" y="3426617"/>
            <a:ext cx="1197764" cy="3262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5000"/>
              </a:lnSpc>
            </a:pPr>
            <a:r>
              <a:rPr lang="it-IT" sz="1600" dirty="0"/>
              <a:t>embedding</a:t>
            </a:r>
            <a:endParaRPr lang="it-IT" dirty="0"/>
          </a:p>
        </p:txBody>
      </p:sp>
      <p:sp>
        <p:nvSpPr>
          <p:cNvPr id="9" name="CasellaDiTesto 12">
            <a:extLst>
              <a:ext uri="{FF2B5EF4-FFF2-40B4-BE49-F238E27FC236}">
                <a16:creationId xmlns:a16="http://schemas.microsoft.com/office/drawing/2014/main" id="{CD01C889-D94A-0C67-DC3F-7C11A60CA8F5}"/>
              </a:ext>
            </a:extLst>
          </p:cNvPr>
          <p:cNvSpPr txBox="1"/>
          <p:nvPr/>
        </p:nvSpPr>
        <p:spPr>
          <a:xfrm>
            <a:off x="2600570" y="4884826"/>
            <a:ext cx="1220206" cy="2970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5000"/>
              </a:lnSpc>
            </a:pPr>
            <a:r>
              <a:rPr lang="it-IT" sz="1400" dirty="0"/>
              <a:t>QUBO graph</a:t>
            </a:r>
          </a:p>
        </p:txBody>
      </p:sp>
      <p:sp>
        <p:nvSpPr>
          <p:cNvPr id="12" name="CasellaDiTesto 13">
            <a:extLst>
              <a:ext uri="{FF2B5EF4-FFF2-40B4-BE49-F238E27FC236}">
                <a16:creationId xmlns:a16="http://schemas.microsoft.com/office/drawing/2014/main" id="{A5924425-AB16-FBB8-6FB9-BE21C3C71911}"/>
              </a:ext>
            </a:extLst>
          </p:cNvPr>
          <p:cNvSpPr txBox="1"/>
          <p:nvPr/>
        </p:nvSpPr>
        <p:spPr>
          <a:xfrm>
            <a:off x="7827061" y="4884826"/>
            <a:ext cx="2618239" cy="3262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5000"/>
              </a:lnSpc>
            </a:pPr>
            <a:r>
              <a:rPr lang="it-IT" sz="1600" dirty="0"/>
              <a:t>Hardware graph</a:t>
            </a:r>
            <a:endParaRPr lang="it-IT" sz="1200" dirty="0"/>
          </a:p>
        </p:txBody>
      </p:sp>
      <p:cxnSp>
        <p:nvCxnSpPr>
          <p:cNvPr id="13" name="Connettore 2 15">
            <a:extLst>
              <a:ext uri="{FF2B5EF4-FFF2-40B4-BE49-F238E27FC236}">
                <a16:creationId xmlns:a16="http://schemas.microsoft.com/office/drawing/2014/main" id="{E016EB8F-E079-912D-2C4E-2CD38AA70EBF}"/>
              </a:ext>
            </a:extLst>
          </p:cNvPr>
          <p:cNvCxnSpPr/>
          <p:nvPr/>
        </p:nvCxnSpPr>
        <p:spPr>
          <a:xfrm>
            <a:off x="5178315" y="3388871"/>
            <a:ext cx="2063546" cy="49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0D420B-9F8E-F8A3-D510-B07424933DB1}"/>
                  </a:ext>
                </a:extLst>
              </p:cNvPr>
              <p:cNvSpPr txBox="1"/>
              <p:nvPr/>
            </p:nvSpPr>
            <p:spPr>
              <a:xfrm>
                <a:off x="1941738" y="5225462"/>
                <a:ext cx="2537870" cy="717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0D420B-9F8E-F8A3-D510-B07424933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738" y="5225462"/>
                <a:ext cx="2537870" cy="7176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95326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Jülich">
  <a:themeElements>
    <a:clrScheme name="CD-Farben Forschungszentrum Jülich">
      <a:dk1>
        <a:srgbClr val="000000"/>
      </a:dk1>
      <a:lt1>
        <a:srgbClr val="FFFFFF"/>
      </a:lt1>
      <a:dk2>
        <a:srgbClr val="023D6B"/>
      </a:dk2>
      <a:lt2>
        <a:srgbClr val="EBEBEB"/>
      </a:lt2>
      <a:accent1>
        <a:srgbClr val="ADBDE3"/>
      </a:accent1>
      <a:accent2>
        <a:srgbClr val="EB5F73"/>
      </a:accent2>
      <a:accent3>
        <a:srgbClr val="AF82B9"/>
      </a:accent3>
      <a:accent4>
        <a:srgbClr val="FAB45A"/>
      </a:accent4>
      <a:accent5>
        <a:srgbClr val="FAEB5A"/>
      </a:accent5>
      <a:accent6>
        <a:srgbClr val="B9D25F"/>
      </a:accent6>
      <a:hlink>
        <a:srgbClr val="ADBDE3"/>
      </a:hlink>
      <a:folHlink>
        <a:srgbClr val="023D6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5000"/>
          </a:lnSpc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95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Jülich_PowerPoint_16x9.potx" id="{96E3BAF4-763A-4252-96EB-429A37E76C9B}" vid="{FC15072B-1A6B-4630-9ABB-3D2D56FD5EF8}"/>
    </a:ext>
  </a:extLst>
</a:theme>
</file>

<file path=ppt/theme/theme2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Juelich_PowerPoint_16x9</Template>
  <TotalTime>0</TotalTime>
  <Words>1522</Words>
  <Application>Microsoft Office PowerPoint</Application>
  <PresentationFormat>Widescreen</PresentationFormat>
  <Paragraphs>309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Wingdings</vt:lpstr>
      <vt:lpstr>Jülich</vt:lpstr>
      <vt:lpstr>Quantum computing for Earth Observation</vt:lpstr>
      <vt:lpstr>Driving questions</vt:lpstr>
      <vt:lpstr>Tutorial structure</vt:lpstr>
      <vt:lpstr>Quantum mechanics</vt:lpstr>
      <vt:lpstr>Quantum computing</vt:lpstr>
      <vt:lpstr>Quantum computing</vt:lpstr>
      <vt:lpstr>Quantum computing</vt:lpstr>
      <vt:lpstr>Quantum computing</vt:lpstr>
      <vt:lpstr>Quantum computing</vt:lpstr>
      <vt:lpstr>The quantum computing landscape</vt:lpstr>
      <vt:lpstr>Achieving quantum advantage</vt:lpstr>
      <vt:lpstr>Quantum computing</vt:lpstr>
      <vt:lpstr>Main applications of quantum computing</vt:lpstr>
      <vt:lpstr>Examples of quantum optimization algorithms</vt:lpstr>
      <vt:lpstr>Examples of quantum machine learning algorithms</vt:lpstr>
      <vt:lpstr>Earth observation requires increasing computing capabilities</vt:lpstr>
      <vt:lpstr>Where does quantum computing fit?</vt:lpstr>
      <vt:lpstr>Some use cases</vt:lpstr>
      <vt:lpstr>Quantum computing for Earth Observation</vt:lpstr>
      <vt:lpstr>Quantum computing for Earth Observation</vt:lpstr>
      <vt:lpstr>Quantum computing for Earth Observation</vt:lpstr>
      <vt:lpstr>Practical examples</vt:lpstr>
      <vt:lpstr>Acquisition planning for EO satellites</vt:lpstr>
      <vt:lpstr>Semantic segmentation of satellite images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der präsentation</dc:title>
  <dc:creator/>
  <cp:lastModifiedBy>Amer Delilbasic</cp:lastModifiedBy>
  <cp:revision>59</cp:revision>
  <dcterms:created xsi:type="dcterms:W3CDTF">2019-11-11T12:51:38Z</dcterms:created>
  <dcterms:modified xsi:type="dcterms:W3CDTF">2024-04-11T12:56:21Z</dcterms:modified>
</cp:coreProperties>
</file>